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40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0023" y="953183"/>
            <a:ext cx="7676588" cy="5039742"/>
          </a:xfrm>
          <a:prstGeom prst="rect">
            <a:avLst/>
          </a:prstGeom>
          <a:noFill/>
          <a:ln/>
        </p:spPr>
        <p:txBody>
          <a:bodyPr wrap="square" rtlCol="0" anchor="t"/>
          <a:lstStyle/>
          <a:p>
            <a:pPr marL="0" indent="0" algn="ctr">
              <a:lnSpc>
                <a:spcPts val="7702"/>
              </a:lnSpc>
              <a:buNone/>
            </a:pPr>
            <a:r>
              <a:rPr lang="en-US" sz="6000" dirty="0">
                <a:solidFill>
                  <a:srgbClr val="272D45"/>
                </a:solidFill>
                <a:ea typeface="Kanit" pitchFamily="34" charset="-122"/>
                <a:cs typeface="Kanit" pitchFamily="34" charset="-120"/>
              </a:rPr>
              <a:t>Progetto di Algoritmi e Metodi di Ottimizzazione Discreta: Vehicle Routing Problem</a:t>
            </a:r>
            <a:endParaRPr lang="en-US" sz="6000" dirty="0"/>
          </a:p>
        </p:txBody>
      </p:sp>
      <p:sp>
        <p:nvSpPr>
          <p:cNvPr id="6" name="Text 3"/>
          <p:cNvSpPr/>
          <p:nvPr/>
        </p:nvSpPr>
        <p:spPr>
          <a:xfrm>
            <a:off x="6280190" y="6168071"/>
            <a:ext cx="7556421" cy="1088708"/>
          </a:xfrm>
          <a:prstGeom prst="rect">
            <a:avLst/>
          </a:prstGeom>
          <a:noFill/>
          <a:ln/>
        </p:spPr>
        <p:txBody>
          <a:bodyPr wrap="square" rtlCol="0" anchor="t"/>
          <a:lstStyle/>
          <a:p>
            <a:pPr marL="0" indent="0" algn="ctr">
              <a:lnSpc>
                <a:spcPts val="2858"/>
              </a:lnSpc>
              <a:buNone/>
            </a:pPr>
            <a:r>
              <a:rPr lang="en-US" sz="2000" dirty="0">
                <a:solidFill>
                  <a:srgbClr val="2C3249"/>
                </a:solidFill>
                <a:ea typeface="Martel Sans" pitchFamily="34" charset="-122"/>
                <a:cs typeface="Martel Sans" pitchFamily="34" charset="-120"/>
              </a:rPr>
              <a:t>Questo progetto esplora il problema del Vehicle Routing Problem (VRP), un problema di ottimizzazione combinatoria con diverse applicazioni nel mondo reale.</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711518" y="558998"/>
            <a:ext cx="7734181" cy="635318"/>
          </a:xfrm>
          <a:prstGeom prst="rect">
            <a:avLst/>
          </a:prstGeom>
          <a:noFill/>
          <a:ln/>
        </p:spPr>
        <p:txBody>
          <a:bodyPr wrap="none" rtlCol="0" anchor="t"/>
          <a:lstStyle/>
          <a:p>
            <a:pPr marL="0" indent="0">
              <a:lnSpc>
                <a:spcPts val="5002"/>
              </a:lnSpc>
              <a:buNone/>
            </a:pPr>
            <a:r>
              <a:rPr lang="en-US" sz="4002" dirty="0">
                <a:solidFill>
                  <a:srgbClr val="272D45"/>
                </a:solidFill>
                <a:latin typeface="Kanit" pitchFamily="34" charset="0"/>
                <a:ea typeface="Kanit" pitchFamily="34" charset="-122"/>
                <a:cs typeface="Kanit" pitchFamily="34" charset="-120"/>
              </a:rPr>
              <a:t>Conclusioni e Considerazioni Finali</a:t>
            </a:r>
            <a:endParaRPr lang="en-US" sz="4002" dirty="0"/>
          </a:p>
        </p:txBody>
      </p:sp>
      <p:sp>
        <p:nvSpPr>
          <p:cNvPr id="5" name="Text 3"/>
          <p:cNvSpPr/>
          <p:nvPr/>
        </p:nvSpPr>
        <p:spPr>
          <a:xfrm>
            <a:off x="711518" y="1600795"/>
            <a:ext cx="13207365" cy="650319"/>
          </a:xfrm>
          <a:prstGeom prst="rect">
            <a:avLst/>
          </a:prstGeom>
          <a:noFill/>
          <a:ln/>
        </p:spPr>
        <p:txBody>
          <a:bodyPr wrap="square" rtlCol="0" anchor="t"/>
          <a:lstStyle/>
          <a:p>
            <a:pPr marL="0" indent="0">
              <a:lnSpc>
                <a:spcPts val="2561"/>
              </a:lnSpc>
              <a:buNone/>
            </a:pPr>
            <a:r>
              <a:rPr lang="en-US" sz="1601" dirty="0">
                <a:solidFill>
                  <a:srgbClr val="2C3249"/>
                </a:solidFill>
                <a:latin typeface="Martel Sans" pitchFamily="34" charset="0"/>
                <a:ea typeface="Martel Sans" pitchFamily="34" charset="-122"/>
                <a:cs typeface="Martel Sans" pitchFamily="34" charset="-120"/>
              </a:rPr>
              <a:t>L'euristica di Sweep ha dimostrato di essere l'algoritmo più efficace per la risoluzione del VRP in questo progetto, offrendo un equilibrio tra qualità della soluzione e tempo di esecuzione.</a:t>
            </a:r>
            <a:endParaRPr lang="en-US" sz="1601" dirty="0"/>
          </a:p>
        </p:txBody>
      </p:sp>
      <p:pic>
        <p:nvPicPr>
          <p:cNvPr id="6" name="Image 0" descr="preencoded.png"/>
          <p:cNvPicPr>
            <a:picLocks noChangeAspect="1"/>
          </p:cNvPicPr>
          <p:nvPr/>
        </p:nvPicPr>
        <p:blipFill>
          <a:blip r:embed="rId3"/>
          <a:stretch>
            <a:fillRect/>
          </a:stretch>
        </p:blipFill>
        <p:spPr>
          <a:xfrm>
            <a:off x="711518" y="2479715"/>
            <a:ext cx="6451163" cy="3987046"/>
          </a:xfrm>
          <a:prstGeom prst="rect">
            <a:avLst/>
          </a:prstGeom>
        </p:spPr>
      </p:pic>
      <p:sp>
        <p:nvSpPr>
          <p:cNvPr id="7" name="Text 4"/>
          <p:cNvSpPr/>
          <p:nvPr/>
        </p:nvSpPr>
        <p:spPr>
          <a:xfrm>
            <a:off x="711518" y="6720840"/>
            <a:ext cx="2541151" cy="317540"/>
          </a:xfrm>
          <a:prstGeom prst="rect">
            <a:avLst/>
          </a:prstGeom>
          <a:noFill/>
          <a:ln/>
        </p:spPr>
        <p:txBody>
          <a:bodyPr wrap="none" rtlCol="0" anchor="t"/>
          <a:lstStyle/>
          <a:p>
            <a:pPr marL="0" indent="0" algn="l">
              <a:lnSpc>
                <a:spcPts val="2501"/>
              </a:lnSpc>
              <a:buNone/>
            </a:pPr>
            <a:r>
              <a:rPr lang="en-US" sz="2001" dirty="0">
                <a:solidFill>
                  <a:srgbClr val="2C3249"/>
                </a:solidFill>
                <a:latin typeface="Kanit" pitchFamily="34" charset="0"/>
                <a:ea typeface="Kanit" pitchFamily="34" charset="-122"/>
                <a:cs typeface="Kanit" pitchFamily="34" charset="-120"/>
              </a:rPr>
              <a:t>Analisi</a:t>
            </a:r>
            <a:endParaRPr lang="en-US" sz="2001" dirty="0"/>
          </a:p>
        </p:txBody>
      </p:sp>
      <p:sp>
        <p:nvSpPr>
          <p:cNvPr id="8" name="Text 5"/>
          <p:cNvSpPr/>
          <p:nvPr/>
        </p:nvSpPr>
        <p:spPr>
          <a:xfrm>
            <a:off x="711518" y="7160300"/>
            <a:ext cx="6451163" cy="650319"/>
          </a:xfrm>
          <a:prstGeom prst="rect">
            <a:avLst/>
          </a:prstGeom>
          <a:noFill/>
          <a:ln/>
        </p:spPr>
        <p:txBody>
          <a:bodyPr wrap="square" rtlCol="0" anchor="t"/>
          <a:lstStyle/>
          <a:p>
            <a:pPr marL="0" indent="0" algn="l">
              <a:lnSpc>
                <a:spcPts val="2561"/>
              </a:lnSpc>
              <a:buNone/>
            </a:pPr>
            <a:r>
              <a:rPr lang="en-US" sz="1601" dirty="0">
                <a:solidFill>
                  <a:srgbClr val="2C3249"/>
                </a:solidFill>
                <a:latin typeface="Martel Sans" pitchFamily="34" charset="0"/>
                <a:ea typeface="Martel Sans" pitchFamily="34" charset="-122"/>
                <a:cs typeface="Martel Sans" pitchFamily="34" charset="-120"/>
              </a:rPr>
              <a:t>L'analisi dei dati ha mostrato che l'euristica di Sweep ha fornito soluzioni di alta qualità con un tempo di esecuzione ragionevole.</a:t>
            </a:r>
            <a:endParaRPr lang="en-US" sz="1601" dirty="0"/>
          </a:p>
        </p:txBody>
      </p:sp>
      <p:pic>
        <p:nvPicPr>
          <p:cNvPr id="9" name="Image 1" descr="preencoded.png"/>
          <p:cNvPicPr>
            <a:picLocks noChangeAspect="1"/>
          </p:cNvPicPr>
          <p:nvPr/>
        </p:nvPicPr>
        <p:blipFill>
          <a:blip r:embed="rId4"/>
          <a:stretch>
            <a:fillRect/>
          </a:stretch>
        </p:blipFill>
        <p:spPr>
          <a:xfrm>
            <a:off x="7467600" y="2479715"/>
            <a:ext cx="6451283" cy="3987165"/>
          </a:xfrm>
          <a:prstGeom prst="rect">
            <a:avLst/>
          </a:prstGeom>
        </p:spPr>
      </p:pic>
      <p:sp>
        <p:nvSpPr>
          <p:cNvPr id="10" name="Text 6"/>
          <p:cNvSpPr/>
          <p:nvPr/>
        </p:nvSpPr>
        <p:spPr>
          <a:xfrm>
            <a:off x="7467600" y="6720959"/>
            <a:ext cx="2541151" cy="317540"/>
          </a:xfrm>
          <a:prstGeom prst="rect">
            <a:avLst/>
          </a:prstGeom>
          <a:noFill/>
          <a:ln/>
        </p:spPr>
        <p:txBody>
          <a:bodyPr wrap="none" rtlCol="0" anchor="t"/>
          <a:lstStyle/>
          <a:p>
            <a:pPr marL="0" indent="0" algn="l">
              <a:lnSpc>
                <a:spcPts val="2501"/>
              </a:lnSpc>
              <a:buNone/>
            </a:pPr>
            <a:r>
              <a:rPr lang="en-US" sz="2001" dirty="0">
                <a:solidFill>
                  <a:srgbClr val="2C3249"/>
                </a:solidFill>
                <a:latin typeface="Kanit" pitchFamily="34" charset="0"/>
                <a:ea typeface="Kanit" pitchFamily="34" charset="-122"/>
                <a:cs typeface="Kanit" pitchFamily="34" charset="-120"/>
              </a:rPr>
              <a:t>Applicazioni</a:t>
            </a:r>
            <a:endParaRPr lang="en-US" sz="2001" dirty="0"/>
          </a:p>
        </p:txBody>
      </p:sp>
      <p:sp>
        <p:nvSpPr>
          <p:cNvPr id="11" name="Text 7"/>
          <p:cNvSpPr/>
          <p:nvPr/>
        </p:nvSpPr>
        <p:spPr>
          <a:xfrm>
            <a:off x="7467600" y="7160419"/>
            <a:ext cx="6451283" cy="975479"/>
          </a:xfrm>
          <a:prstGeom prst="rect">
            <a:avLst/>
          </a:prstGeom>
          <a:noFill/>
          <a:ln/>
        </p:spPr>
        <p:txBody>
          <a:bodyPr wrap="square" rtlCol="0" anchor="t"/>
          <a:lstStyle/>
          <a:p>
            <a:pPr marL="0" indent="0" algn="l">
              <a:lnSpc>
                <a:spcPts val="2561"/>
              </a:lnSpc>
              <a:buNone/>
            </a:pPr>
            <a:r>
              <a:rPr lang="en-US" sz="1601" dirty="0">
                <a:solidFill>
                  <a:srgbClr val="2C3249"/>
                </a:solidFill>
                <a:latin typeface="Martel Sans" pitchFamily="34" charset="0"/>
                <a:ea typeface="Martel Sans" pitchFamily="34" charset="-122"/>
                <a:cs typeface="Martel Sans" pitchFamily="34" charset="-120"/>
              </a:rPr>
              <a:t>L'euristica di Sweep può essere applicata a diversi problemi di ottimizzazione, come la pianificazione di percorsi di consegna, la gestione delle flotte e la logistica.</a:t>
            </a:r>
            <a:endParaRPr lang="en-US" sz="160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14630400" cy="2526506"/>
          </a:xfrm>
          <a:prstGeom prst="rect">
            <a:avLst/>
          </a:prstGeom>
        </p:spPr>
      </p:pic>
      <p:sp>
        <p:nvSpPr>
          <p:cNvPr id="5" name="Text 2"/>
          <p:cNvSpPr/>
          <p:nvPr/>
        </p:nvSpPr>
        <p:spPr>
          <a:xfrm>
            <a:off x="746580" y="2860730"/>
            <a:ext cx="13137237" cy="631627"/>
          </a:xfrm>
          <a:prstGeom prst="rect">
            <a:avLst/>
          </a:prstGeom>
          <a:noFill/>
          <a:ln/>
        </p:spPr>
        <p:txBody>
          <a:bodyPr wrap="none" rtlCol="0" anchor="t"/>
          <a:lstStyle/>
          <a:p>
            <a:pPr marL="0" indent="0" algn="ctr">
              <a:lnSpc>
                <a:spcPts val="4974"/>
              </a:lnSpc>
              <a:buNone/>
            </a:pPr>
            <a:r>
              <a:rPr lang="en-US" sz="4000" dirty="0">
                <a:solidFill>
                  <a:srgbClr val="272D45"/>
                </a:solidFill>
                <a:ea typeface="Kanit" pitchFamily="34" charset="-122"/>
                <a:cs typeface="Kanit" pitchFamily="34" charset="-120"/>
              </a:rPr>
              <a:t>Descrizione </a:t>
            </a:r>
            <a:r>
              <a:rPr lang="en-US" sz="4400" dirty="0">
                <a:solidFill>
                  <a:srgbClr val="272D45"/>
                </a:solidFill>
                <a:ea typeface="Kanit" pitchFamily="34" charset="-122"/>
                <a:cs typeface="Kanit" pitchFamily="34" charset="-120"/>
              </a:rPr>
              <a:t>del</a:t>
            </a:r>
            <a:r>
              <a:rPr lang="en-US" sz="4000" dirty="0">
                <a:solidFill>
                  <a:srgbClr val="272D45"/>
                </a:solidFill>
                <a:ea typeface="Kanit" pitchFamily="34" charset="-122"/>
                <a:cs typeface="Kanit" pitchFamily="34" charset="-120"/>
              </a:rPr>
              <a:t> Problema di Vehicle Routing Problem (VRP)</a:t>
            </a:r>
            <a:endParaRPr lang="en-US" sz="4000" dirty="0"/>
          </a:p>
        </p:txBody>
      </p:sp>
      <p:sp>
        <p:nvSpPr>
          <p:cNvPr id="7" name="Shape 4"/>
          <p:cNvSpPr/>
          <p:nvPr/>
        </p:nvSpPr>
        <p:spPr>
          <a:xfrm>
            <a:off x="570810" y="5325589"/>
            <a:ext cx="4409172" cy="2366296"/>
          </a:xfrm>
          <a:prstGeom prst="roundRect">
            <a:avLst>
              <a:gd name="adj" fmla="val 3949"/>
            </a:avLst>
          </a:prstGeom>
          <a:solidFill>
            <a:srgbClr val="DFECE9"/>
          </a:solidFill>
          <a:ln w="7620">
            <a:solidFill>
              <a:srgbClr val="C5D2CF"/>
            </a:solidFill>
            <a:prstDash val="solid"/>
          </a:ln>
        </p:spPr>
        <p:txBody>
          <a:bodyPr/>
          <a:lstStyle/>
          <a:p>
            <a:pPr algn="ctr"/>
            <a:r>
              <a:rPr lang="it-IT" sz="2400" dirty="0"/>
              <a:t>Vincoli</a:t>
            </a:r>
          </a:p>
          <a:p>
            <a:pPr algn="ctr"/>
            <a:endParaRPr lang="it-IT" sz="2000" dirty="0"/>
          </a:p>
          <a:p>
            <a:pPr lvl="1">
              <a:lnSpc>
                <a:spcPts val="2546"/>
              </a:lnSpc>
            </a:pPr>
            <a:r>
              <a:rPr lang="it-IT" dirty="0"/>
              <a:t>Il VRP include vincoli come:</a:t>
            </a:r>
          </a:p>
          <a:p>
            <a:pPr marL="800100" lvl="1" indent="-342900">
              <a:lnSpc>
                <a:spcPts val="2546"/>
              </a:lnSpc>
              <a:buAutoNum type="arabicPeriod"/>
            </a:pPr>
            <a:r>
              <a:rPr lang="it-IT" dirty="0"/>
              <a:t>Rispettare la capacità dei veicoli.</a:t>
            </a:r>
          </a:p>
          <a:p>
            <a:pPr marL="800100" lvl="1" indent="-342900">
              <a:lnSpc>
                <a:spcPts val="2546"/>
              </a:lnSpc>
              <a:buAutoNum type="arabicPeriod"/>
            </a:pPr>
            <a:r>
              <a:rPr lang="it-IT" dirty="0"/>
              <a:t>Eliminare i sub-tour.</a:t>
            </a:r>
          </a:p>
          <a:p>
            <a:pPr marL="800100" lvl="1" indent="-342900">
              <a:lnSpc>
                <a:spcPts val="2546"/>
              </a:lnSpc>
              <a:buAutoNum type="arabicPeriod"/>
            </a:pPr>
            <a:r>
              <a:rPr lang="it-IT" dirty="0"/>
              <a:t>Percorrenza di un percorso </a:t>
            </a:r>
            <a:r>
              <a:rPr lang="en-GB" dirty="0"/>
              <a:t>feasible</a:t>
            </a:r>
            <a:r>
              <a:rPr lang="it-IT" dirty="0"/>
              <a:t>. </a:t>
            </a:r>
          </a:p>
        </p:txBody>
      </p:sp>
      <p:sp>
        <p:nvSpPr>
          <p:cNvPr id="10" name="Shape 7"/>
          <p:cNvSpPr/>
          <p:nvPr/>
        </p:nvSpPr>
        <p:spPr>
          <a:xfrm>
            <a:off x="5116522" y="5325590"/>
            <a:ext cx="4333945" cy="2366295"/>
          </a:xfrm>
          <a:prstGeom prst="roundRect">
            <a:avLst>
              <a:gd name="adj" fmla="val 3949"/>
            </a:avLst>
          </a:prstGeom>
          <a:solidFill>
            <a:srgbClr val="DFECE9"/>
          </a:solidFill>
          <a:ln w="7620">
            <a:solidFill>
              <a:srgbClr val="C5D2CF"/>
            </a:solidFill>
            <a:prstDash val="solid"/>
          </a:ln>
        </p:spPr>
        <p:txBody>
          <a:bodyPr/>
          <a:lstStyle/>
          <a:p>
            <a:pPr algn="ctr"/>
            <a:r>
              <a:rPr lang="it-IT" sz="2400" dirty="0"/>
              <a:t>Obiettivo</a:t>
            </a:r>
            <a:endParaRPr lang="it-IT" sz="1800" dirty="0"/>
          </a:p>
          <a:p>
            <a:pPr algn="ctr"/>
            <a:endParaRPr lang="it-IT" dirty="0"/>
          </a:p>
          <a:p>
            <a:pPr algn="ctr"/>
            <a:r>
              <a:rPr lang="en-US" dirty="0" err="1"/>
              <a:t>L'obiettivo</a:t>
            </a:r>
            <a:r>
              <a:rPr lang="en-US" dirty="0"/>
              <a:t> è </a:t>
            </a:r>
            <a:r>
              <a:rPr lang="en-US" dirty="0" err="1"/>
              <a:t>trovare</a:t>
            </a:r>
            <a:r>
              <a:rPr lang="en-US" dirty="0"/>
              <a:t> </a:t>
            </a:r>
            <a:r>
              <a:rPr lang="en-US" dirty="0" err="1"/>
              <a:t>una</a:t>
            </a:r>
            <a:r>
              <a:rPr lang="en-US" dirty="0"/>
              <a:t> </a:t>
            </a:r>
            <a:r>
              <a:rPr lang="en-US" dirty="0" err="1"/>
              <a:t>soluzione</a:t>
            </a:r>
            <a:r>
              <a:rPr lang="en-US" dirty="0"/>
              <a:t> </a:t>
            </a:r>
            <a:r>
              <a:rPr lang="en-US" dirty="0" err="1"/>
              <a:t>che</a:t>
            </a:r>
            <a:r>
              <a:rPr lang="en-US" dirty="0"/>
              <a:t> </a:t>
            </a:r>
            <a:r>
              <a:rPr lang="en-US" dirty="0" err="1"/>
              <a:t>soddisfi</a:t>
            </a:r>
            <a:r>
              <a:rPr lang="en-US" dirty="0"/>
              <a:t> tutti </a:t>
            </a:r>
            <a:r>
              <a:rPr lang="en-US" dirty="0" err="1"/>
              <a:t>i</a:t>
            </a:r>
            <a:r>
              <a:rPr lang="en-US" dirty="0"/>
              <a:t> </a:t>
            </a:r>
            <a:r>
              <a:rPr lang="en-US" dirty="0" err="1"/>
              <a:t>vincoli</a:t>
            </a:r>
            <a:r>
              <a:rPr lang="en-US" dirty="0"/>
              <a:t> e </a:t>
            </a:r>
            <a:r>
              <a:rPr lang="en-US" dirty="0" err="1"/>
              <a:t>minimizzi</a:t>
            </a:r>
            <a:r>
              <a:rPr lang="en-US" dirty="0"/>
              <a:t> il </a:t>
            </a:r>
            <a:r>
              <a:rPr lang="it-IT" dirty="0"/>
              <a:t>costo</a:t>
            </a:r>
            <a:r>
              <a:rPr lang="en-US" dirty="0"/>
              <a:t> </a:t>
            </a:r>
            <a:r>
              <a:rPr lang="it-IT" dirty="0"/>
              <a:t>totale</a:t>
            </a:r>
            <a:r>
              <a:rPr lang="en-US" dirty="0"/>
              <a:t> del </a:t>
            </a:r>
            <a:r>
              <a:rPr lang="it-IT" dirty="0"/>
              <a:t>percorso</a:t>
            </a:r>
            <a:r>
              <a:rPr lang="en-US" dirty="0"/>
              <a:t>.</a:t>
            </a:r>
          </a:p>
        </p:txBody>
      </p:sp>
      <p:sp>
        <p:nvSpPr>
          <p:cNvPr id="13" name="Shape 10"/>
          <p:cNvSpPr/>
          <p:nvPr/>
        </p:nvSpPr>
        <p:spPr>
          <a:xfrm>
            <a:off x="9589105" y="5325590"/>
            <a:ext cx="4333945" cy="2366295"/>
          </a:xfrm>
          <a:prstGeom prst="roundRect">
            <a:avLst>
              <a:gd name="adj" fmla="val 3949"/>
            </a:avLst>
          </a:prstGeom>
          <a:solidFill>
            <a:srgbClr val="DFECE9"/>
          </a:solidFill>
          <a:ln w="7620">
            <a:solidFill>
              <a:srgbClr val="C5D2CF"/>
            </a:solidFill>
            <a:prstDash val="solid"/>
          </a:ln>
        </p:spPr>
        <p:txBody>
          <a:bodyPr/>
          <a:lstStyle/>
          <a:p>
            <a:pPr algn="ctr"/>
            <a:r>
              <a:rPr lang="it-IT" sz="2400" dirty="0"/>
              <a:t>Applicazioni</a:t>
            </a:r>
            <a:endParaRPr lang="it-IT" sz="1800" dirty="0"/>
          </a:p>
          <a:p>
            <a:pPr algn="ctr"/>
            <a:endParaRPr lang="it-IT" sz="1800" dirty="0"/>
          </a:p>
          <a:p>
            <a:pPr algn="ctr"/>
            <a:r>
              <a:rPr lang="en-US" dirty="0"/>
              <a:t>Il VRP ha </a:t>
            </a:r>
            <a:r>
              <a:rPr lang="en-US" dirty="0" err="1"/>
              <a:t>applicazioni</a:t>
            </a:r>
            <a:r>
              <a:rPr lang="en-US" dirty="0"/>
              <a:t> in </a:t>
            </a:r>
            <a:r>
              <a:rPr lang="en-US" dirty="0" err="1"/>
              <a:t>diversi</a:t>
            </a:r>
            <a:r>
              <a:rPr lang="en-US" dirty="0"/>
              <a:t> </a:t>
            </a:r>
            <a:r>
              <a:rPr lang="en-US" dirty="0" err="1"/>
              <a:t>settori</a:t>
            </a:r>
            <a:r>
              <a:rPr lang="en-US" dirty="0"/>
              <a:t>, come la </a:t>
            </a:r>
            <a:r>
              <a:rPr lang="en-US" dirty="0" err="1"/>
              <a:t>logistica</a:t>
            </a:r>
            <a:r>
              <a:rPr lang="en-US" dirty="0"/>
              <a:t>, la </a:t>
            </a:r>
            <a:r>
              <a:rPr lang="en-US" dirty="0" err="1"/>
              <a:t>distribuzione</a:t>
            </a:r>
            <a:r>
              <a:rPr lang="en-US" dirty="0"/>
              <a:t>, la </a:t>
            </a:r>
            <a:r>
              <a:rPr lang="en-US" dirty="0" err="1"/>
              <a:t>pianificazione</a:t>
            </a:r>
            <a:r>
              <a:rPr lang="en-US" dirty="0"/>
              <a:t> di </a:t>
            </a:r>
            <a:r>
              <a:rPr lang="en-US" dirty="0" err="1"/>
              <a:t>percorsi</a:t>
            </a:r>
            <a:r>
              <a:rPr lang="en-US" dirty="0"/>
              <a:t> e la </a:t>
            </a:r>
            <a:r>
              <a:rPr lang="it-IT" dirty="0"/>
              <a:t>gestione</a:t>
            </a:r>
            <a:r>
              <a:rPr lang="en-US" dirty="0"/>
              <a:t> </a:t>
            </a:r>
            <a:r>
              <a:rPr lang="it-IT" dirty="0"/>
              <a:t>delle</a:t>
            </a:r>
            <a:r>
              <a:rPr lang="en-US" dirty="0"/>
              <a:t> </a:t>
            </a:r>
            <a:r>
              <a:rPr lang="it-IT" dirty="0"/>
              <a:t>risorse</a:t>
            </a:r>
            <a:r>
              <a:rPr lang="en-US" dirty="0"/>
              <a:t>.</a:t>
            </a:r>
          </a:p>
        </p:txBody>
      </p:sp>
      <p:sp>
        <p:nvSpPr>
          <p:cNvPr id="3" name="CasellaDiTesto 2">
            <a:extLst>
              <a:ext uri="{FF2B5EF4-FFF2-40B4-BE49-F238E27FC236}">
                <a16:creationId xmlns:a16="http://schemas.microsoft.com/office/drawing/2014/main" id="{FE9B644A-21D6-F4DA-9684-8C3D87DC9DF0}"/>
              </a:ext>
            </a:extLst>
          </p:cNvPr>
          <p:cNvSpPr txBox="1"/>
          <p:nvPr/>
        </p:nvSpPr>
        <p:spPr>
          <a:xfrm>
            <a:off x="1454717" y="3635554"/>
            <a:ext cx="11720962" cy="1355499"/>
          </a:xfrm>
          <a:prstGeom prst="rect">
            <a:avLst/>
          </a:prstGeom>
          <a:noFill/>
        </p:spPr>
        <p:txBody>
          <a:bodyPr wrap="square">
            <a:spAutoFit/>
          </a:bodyPr>
          <a:lstStyle/>
          <a:p>
            <a:pPr marL="0" indent="0" algn="ctr">
              <a:lnSpc>
                <a:spcPts val="2546"/>
              </a:lnSpc>
              <a:buNone/>
            </a:pPr>
            <a:r>
              <a:rPr lang="it-IT" sz="1800" dirty="0">
                <a:solidFill>
                  <a:srgbClr val="2C3249"/>
                </a:solidFill>
                <a:ea typeface="Martel Sans" pitchFamily="34" charset="-122"/>
                <a:cs typeface="Martel Sans" pitchFamily="34" charset="-120"/>
              </a:rPr>
              <a:t>Il VRP consiste nel trovare il percorso ottimale per una flotta di veicoli che devono servire un insieme di clienti, minimizzando il costo totale del percorso. Ciascun cliente ha una domanda che deve essere soddisfatta, e tutti i veicoli hanno una capacità di bene massima trasportabile. Un percorso sarà ammissibile se un veicolo, parte dal deposito, visita tutti i clienti con domanda totale minore della sua capacità e torna nel deposito.</a:t>
            </a:r>
            <a:endParaRPr lang="it-IT"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123772" y="195679"/>
            <a:ext cx="6550314" cy="1146810"/>
          </a:xfrm>
          <a:prstGeom prst="rect">
            <a:avLst/>
          </a:prstGeom>
          <a:noFill/>
          <a:ln/>
        </p:spPr>
        <p:txBody>
          <a:bodyPr wrap="square" rtlCol="0" anchor="t"/>
          <a:lstStyle/>
          <a:p>
            <a:pPr marL="0" indent="0" algn="ctr">
              <a:lnSpc>
                <a:spcPts val="4515"/>
              </a:lnSpc>
              <a:buNone/>
            </a:pPr>
            <a:r>
              <a:rPr lang="en-US" sz="3600" dirty="0">
                <a:solidFill>
                  <a:srgbClr val="272D45"/>
                </a:solidFill>
                <a:latin typeface="Kanit" pitchFamily="34" charset="0"/>
                <a:ea typeface="Kanit" pitchFamily="34" charset="-122"/>
                <a:cs typeface="Kanit" pitchFamily="34" charset="-120"/>
              </a:rPr>
              <a:t>Presentazione dell'Euristica di Clarke e Wright</a:t>
            </a:r>
            <a:endParaRPr lang="en-US" sz="3600" dirty="0"/>
          </a:p>
        </p:txBody>
      </p:sp>
      <p:sp>
        <p:nvSpPr>
          <p:cNvPr id="7" name="Shape 4"/>
          <p:cNvSpPr>
            <a:spLocks noGrp="1" noRot="1" noMove="1" noResize="1" noEditPoints="1" noAdjustHandles="1" noChangeArrowheads="1" noChangeShapeType="1"/>
          </p:cNvSpPr>
          <p:nvPr/>
        </p:nvSpPr>
        <p:spPr>
          <a:xfrm>
            <a:off x="894517" y="2720697"/>
            <a:ext cx="22860" cy="4418886"/>
          </a:xfrm>
          <a:prstGeom prst="roundRect">
            <a:avLst>
              <a:gd name="adj" fmla="val 337141"/>
            </a:avLst>
          </a:prstGeom>
          <a:solidFill>
            <a:srgbClr val="C5D2CF"/>
          </a:solidFill>
          <a:ln/>
        </p:spPr>
        <p:txBody>
          <a:bodyPr/>
          <a:lstStyle/>
          <a:p>
            <a:endParaRPr lang="it-IT" dirty="0"/>
          </a:p>
        </p:txBody>
      </p:sp>
      <p:sp>
        <p:nvSpPr>
          <p:cNvPr id="8" name="Shape 5"/>
          <p:cNvSpPr>
            <a:spLocks noGrp="1" noRot="1" noMove="1" noResize="1" noEditPoints="1" noAdjustHandles="1" noChangeArrowheads="1" noChangeShapeType="1"/>
          </p:cNvSpPr>
          <p:nvPr/>
        </p:nvSpPr>
        <p:spPr>
          <a:xfrm>
            <a:off x="1112341" y="3121937"/>
            <a:ext cx="642223" cy="22860"/>
          </a:xfrm>
          <a:prstGeom prst="roundRect">
            <a:avLst>
              <a:gd name="adj" fmla="val 337141"/>
            </a:avLst>
          </a:prstGeom>
          <a:solidFill>
            <a:srgbClr val="C5D2CF"/>
          </a:solidFill>
          <a:ln/>
        </p:spPr>
        <p:txBody>
          <a:bodyPr/>
          <a:lstStyle/>
          <a:p>
            <a:endParaRPr lang="it-IT" dirty="0"/>
          </a:p>
        </p:txBody>
      </p:sp>
      <p:sp>
        <p:nvSpPr>
          <p:cNvPr id="9" name="Shape 6"/>
          <p:cNvSpPr>
            <a:spLocks noGrp="1" noRot="1" noMove="1" noResize="1" noEditPoints="1" noAdjustHandles="1" noChangeArrowheads="1" noChangeShapeType="1"/>
          </p:cNvSpPr>
          <p:nvPr/>
        </p:nvSpPr>
        <p:spPr>
          <a:xfrm>
            <a:off x="699552" y="2927032"/>
            <a:ext cx="412790" cy="412790"/>
          </a:xfrm>
          <a:prstGeom prst="roundRect">
            <a:avLst>
              <a:gd name="adj" fmla="val 18671"/>
            </a:avLst>
          </a:prstGeom>
          <a:solidFill>
            <a:srgbClr val="DFECE9"/>
          </a:solidFill>
          <a:ln w="7620">
            <a:solidFill>
              <a:srgbClr val="C5D2CF"/>
            </a:solidFill>
            <a:prstDash val="solid"/>
          </a:ln>
        </p:spPr>
        <p:txBody>
          <a:bodyPr/>
          <a:lstStyle/>
          <a:p>
            <a:pPr algn="ctr"/>
            <a:r>
              <a:rPr lang="it-IT" dirty="0"/>
              <a:t>1</a:t>
            </a:r>
          </a:p>
        </p:txBody>
      </p:sp>
      <p:sp>
        <p:nvSpPr>
          <p:cNvPr id="11" name="Text 8"/>
          <p:cNvSpPr/>
          <p:nvPr/>
        </p:nvSpPr>
        <p:spPr>
          <a:xfrm>
            <a:off x="1926550" y="2906396"/>
            <a:ext cx="2293739" cy="286703"/>
          </a:xfrm>
          <a:prstGeom prst="rect">
            <a:avLst/>
          </a:prstGeom>
          <a:noFill/>
          <a:ln/>
        </p:spPr>
        <p:txBody>
          <a:bodyPr wrap="none" rtlCol="0" anchor="t"/>
          <a:lstStyle/>
          <a:p>
            <a:pPr marL="0" indent="0" algn="l">
              <a:lnSpc>
                <a:spcPts val="2258"/>
              </a:lnSpc>
              <a:buNone/>
            </a:pPr>
            <a:r>
              <a:rPr lang="en-US" sz="2000" dirty="0"/>
              <a:t>Fase 1</a:t>
            </a:r>
            <a:r>
              <a:rPr lang="en-US" sz="2000"/>
              <a:t>: Inizializzazione</a:t>
            </a:r>
            <a:endParaRPr lang="en-US" sz="2000" dirty="0"/>
          </a:p>
        </p:txBody>
      </p:sp>
      <p:sp>
        <p:nvSpPr>
          <p:cNvPr id="12" name="Text 9"/>
          <p:cNvSpPr/>
          <p:nvPr/>
        </p:nvSpPr>
        <p:spPr>
          <a:xfrm>
            <a:off x="2006859" y="3336836"/>
            <a:ext cx="6575227" cy="586978"/>
          </a:xfrm>
          <a:prstGeom prst="rect">
            <a:avLst/>
          </a:prstGeom>
          <a:noFill/>
          <a:ln/>
        </p:spPr>
        <p:txBody>
          <a:bodyPr wrap="square" rtlCol="0" anchor="t"/>
          <a:lstStyle/>
          <a:p>
            <a:pPr marL="0" indent="0" algn="l">
              <a:lnSpc>
                <a:spcPts val="2312"/>
              </a:lnSpc>
              <a:buNone/>
            </a:pPr>
            <a:r>
              <a:rPr lang="en-US" dirty="0">
                <a:solidFill>
                  <a:srgbClr val="2C3249"/>
                </a:solidFill>
                <a:latin typeface="Martel Sans" pitchFamily="34" charset="0"/>
                <a:ea typeface="Martel Sans" pitchFamily="34" charset="-122"/>
                <a:cs typeface="Martel Sans" pitchFamily="34" charset="-120"/>
              </a:rPr>
              <a:t>Si </a:t>
            </a:r>
            <a:r>
              <a:rPr lang="it-IT" dirty="0">
                <a:solidFill>
                  <a:srgbClr val="2C3249"/>
                </a:solidFill>
                <a:latin typeface="Martel Sans" pitchFamily="34" charset="0"/>
                <a:ea typeface="Martel Sans" pitchFamily="34" charset="-122"/>
                <a:cs typeface="Martel Sans" pitchFamily="34" charset="-120"/>
              </a:rPr>
              <a:t>inizia</a:t>
            </a:r>
            <a:r>
              <a:rPr lang="en-US" dirty="0">
                <a:solidFill>
                  <a:srgbClr val="2C3249"/>
                </a:solidFill>
                <a:latin typeface="Martel Sans" pitchFamily="34" charset="0"/>
                <a:ea typeface="Martel Sans" pitchFamily="34" charset="-122"/>
                <a:cs typeface="Martel Sans" pitchFamily="34" charset="-120"/>
              </a:rPr>
              <a:t> con </a:t>
            </a:r>
            <a:r>
              <a:rPr lang="en-US" dirty="0" err="1">
                <a:solidFill>
                  <a:srgbClr val="2C3249"/>
                </a:solidFill>
                <a:latin typeface="Martel Sans" pitchFamily="34" charset="0"/>
                <a:ea typeface="Martel Sans" pitchFamily="34" charset="-122"/>
                <a:cs typeface="Martel Sans" pitchFamily="34" charset="-120"/>
              </a:rPr>
              <a:t>una</a:t>
            </a:r>
            <a:r>
              <a:rPr lang="en-US" dirty="0">
                <a:solidFill>
                  <a:srgbClr val="2C3249"/>
                </a:solidFill>
                <a:latin typeface="Martel Sans" pitchFamily="34" charset="0"/>
                <a:ea typeface="Martel Sans" pitchFamily="34" charset="-122"/>
                <a:cs typeface="Martel Sans" pitchFamily="34" charset="-120"/>
              </a:rPr>
              <a:t> </a:t>
            </a:r>
            <a:r>
              <a:rPr lang="en-US" dirty="0" err="1">
                <a:solidFill>
                  <a:srgbClr val="2C3249"/>
                </a:solidFill>
                <a:latin typeface="Martel Sans" pitchFamily="34" charset="0"/>
                <a:ea typeface="Martel Sans" pitchFamily="34" charset="-122"/>
                <a:cs typeface="Martel Sans" pitchFamily="34" charset="-120"/>
              </a:rPr>
              <a:t>soluzione</a:t>
            </a:r>
            <a:r>
              <a:rPr lang="en-US" dirty="0">
                <a:solidFill>
                  <a:srgbClr val="2C3249"/>
                </a:solidFill>
                <a:latin typeface="Martel Sans" pitchFamily="34" charset="0"/>
                <a:ea typeface="Martel Sans" pitchFamily="34" charset="-122"/>
                <a:cs typeface="Martel Sans" pitchFamily="34" charset="-120"/>
              </a:rPr>
              <a:t> </a:t>
            </a:r>
            <a:r>
              <a:rPr lang="en-US" dirty="0" err="1">
                <a:solidFill>
                  <a:srgbClr val="2C3249"/>
                </a:solidFill>
                <a:latin typeface="Martel Sans" pitchFamily="34" charset="0"/>
                <a:ea typeface="Martel Sans" pitchFamily="34" charset="-122"/>
                <a:cs typeface="Martel Sans" pitchFamily="34" charset="-120"/>
              </a:rPr>
              <a:t>iniziale</a:t>
            </a:r>
            <a:r>
              <a:rPr lang="en-US" dirty="0">
                <a:solidFill>
                  <a:srgbClr val="2C3249"/>
                </a:solidFill>
                <a:latin typeface="Martel Sans" pitchFamily="34" charset="0"/>
                <a:ea typeface="Martel Sans" pitchFamily="34" charset="-122"/>
                <a:cs typeface="Martel Sans" pitchFamily="34" charset="-120"/>
              </a:rPr>
              <a:t>, in cui </a:t>
            </a:r>
            <a:r>
              <a:rPr lang="en-US" dirty="0" err="1">
                <a:solidFill>
                  <a:srgbClr val="2C3249"/>
                </a:solidFill>
                <a:latin typeface="Martel Sans" pitchFamily="34" charset="0"/>
                <a:ea typeface="Martel Sans" pitchFamily="34" charset="-122"/>
                <a:cs typeface="Martel Sans" pitchFamily="34" charset="-120"/>
              </a:rPr>
              <a:t>ogni</a:t>
            </a:r>
            <a:r>
              <a:rPr lang="en-US" dirty="0">
                <a:solidFill>
                  <a:srgbClr val="2C3249"/>
                </a:solidFill>
                <a:latin typeface="Martel Sans" pitchFamily="34" charset="0"/>
                <a:ea typeface="Martel Sans" pitchFamily="34" charset="-122"/>
                <a:cs typeface="Martel Sans" pitchFamily="34" charset="-120"/>
              </a:rPr>
              <a:t> </a:t>
            </a:r>
            <a:r>
              <a:rPr lang="en-US" dirty="0" err="1">
                <a:solidFill>
                  <a:srgbClr val="2C3249"/>
                </a:solidFill>
                <a:latin typeface="Martel Sans" pitchFamily="34" charset="0"/>
                <a:ea typeface="Martel Sans" pitchFamily="34" charset="-122"/>
                <a:cs typeface="Martel Sans" pitchFamily="34" charset="-120"/>
              </a:rPr>
              <a:t>cliente</a:t>
            </a:r>
            <a:r>
              <a:rPr lang="en-US" dirty="0">
                <a:solidFill>
                  <a:srgbClr val="2C3249"/>
                </a:solidFill>
                <a:latin typeface="Martel Sans" pitchFamily="34" charset="0"/>
                <a:ea typeface="Martel Sans" pitchFamily="34" charset="-122"/>
                <a:cs typeface="Martel Sans" pitchFamily="34" charset="-120"/>
              </a:rPr>
              <a:t> è </a:t>
            </a:r>
            <a:r>
              <a:rPr lang="en-US" dirty="0" err="1">
                <a:solidFill>
                  <a:srgbClr val="2C3249"/>
                </a:solidFill>
                <a:latin typeface="Martel Sans" pitchFamily="34" charset="0"/>
                <a:ea typeface="Martel Sans" pitchFamily="34" charset="-122"/>
                <a:cs typeface="Martel Sans" pitchFamily="34" charset="-120"/>
              </a:rPr>
              <a:t>servito</a:t>
            </a:r>
            <a:r>
              <a:rPr lang="en-US" dirty="0">
                <a:solidFill>
                  <a:srgbClr val="2C3249"/>
                </a:solidFill>
                <a:latin typeface="Martel Sans" pitchFamily="34" charset="0"/>
                <a:ea typeface="Martel Sans" pitchFamily="34" charset="-122"/>
                <a:cs typeface="Martel Sans" pitchFamily="34" charset="-120"/>
              </a:rPr>
              <a:t> da un </a:t>
            </a:r>
            <a:r>
              <a:rPr lang="en-US" dirty="0" err="1">
                <a:solidFill>
                  <a:srgbClr val="2C3249"/>
                </a:solidFill>
                <a:latin typeface="Martel Sans" pitchFamily="34" charset="0"/>
                <a:ea typeface="Martel Sans" pitchFamily="34" charset="-122"/>
                <a:cs typeface="Martel Sans" pitchFamily="34" charset="-120"/>
              </a:rPr>
              <a:t>veicolo</a:t>
            </a:r>
            <a:r>
              <a:rPr lang="en-US" dirty="0">
                <a:solidFill>
                  <a:srgbClr val="2C3249"/>
                </a:solidFill>
                <a:latin typeface="Martel Sans" pitchFamily="34" charset="0"/>
                <a:ea typeface="Martel Sans" pitchFamily="34" charset="-122"/>
                <a:cs typeface="Martel Sans" pitchFamily="34" charset="-120"/>
              </a:rPr>
              <a:t> </a:t>
            </a:r>
            <a:r>
              <a:rPr lang="en-US" dirty="0" err="1">
                <a:solidFill>
                  <a:srgbClr val="2C3249"/>
                </a:solidFill>
                <a:latin typeface="Martel Sans" pitchFamily="34" charset="0"/>
                <a:ea typeface="Martel Sans" pitchFamily="34" charset="-122"/>
                <a:cs typeface="Martel Sans" pitchFamily="34" charset="-120"/>
              </a:rPr>
              <a:t>separato</a:t>
            </a:r>
            <a:r>
              <a:rPr lang="en-US" dirty="0">
                <a:solidFill>
                  <a:srgbClr val="2C3249"/>
                </a:solidFill>
                <a:latin typeface="Martel Sans" pitchFamily="34" charset="0"/>
                <a:ea typeface="Martel Sans" pitchFamily="34" charset="-122"/>
                <a:cs typeface="Martel Sans" pitchFamily="34" charset="-120"/>
              </a:rPr>
              <a:t>.</a:t>
            </a:r>
            <a:endParaRPr lang="en-US" dirty="0"/>
          </a:p>
        </p:txBody>
      </p:sp>
      <p:sp>
        <p:nvSpPr>
          <p:cNvPr id="13" name="Shape 10"/>
          <p:cNvSpPr>
            <a:spLocks noGrp="1" noRot="1" noMove="1" noResize="1" noEditPoints="1" noAdjustHandles="1" noChangeArrowheads="1" noChangeShapeType="1"/>
          </p:cNvSpPr>
          <p:nvPr/>
        </p:nvSpPr>
        <p:spPr>
          <a:xfrm>
            <a:off x="1112341" y="4656058"/>
            <a:ext cx="642223" cy="22860"/>
          </a:xfrm>
          <a:prstGeom prst="roundRect">
            <a:avLst>
              <a:gd name="adj" fmla="val 337141"/>
            </a:avLst>
          </a:prstGeom>
          <a:solidFill>
            <a:srgbClr val="C5D2CF"/>
          </a:solidFill>
          <a:ln/>
        </p:spPr>
        <p:txBody>
          <a:bodyPr/>
          <a:lstStyle/>
          <a:p>
            <a:endParaRPr lang="it-IT"/>
          </a:p>
        </p:txBody>
      </p:sp>
      <p:sp>
        <p:nvSpPr>
          <p:cNvPr id="14" name="Shape 11"/>
          <p:cNvSpPr>
            <a:spLocks noGrp="1" noRot="1" noMove="1" noResize="1" noEditPoints="1" noAdjustHandles="1" noChangeArrowheads="1" noChangeShapeType="1"/>
          </p:cNvSpPr>
          <p:nvPr/>
        </p:nvSpPr>
        <p:spPr>
          <a:xfrm>
            <a:off x="699552" y="4461152"/>
            <a:ext cx="412790" cy="412790"/>
          </a:xfrm>
          <a:prstGeom prst="roundRect">
            <a:avLst>
              <a:gd name="adj" fmla="val 18671"/>
            </a:avLst>
          </a:prstGeom>
          <a:solidFill>
            <a:srgbClr val="DFECE9"/>
          </a:solidFill>
          <a:ln w="7620">
            <a:solidFill>
              <a:srgbClr val="C5D2CF"/>
            </a:solidFill>
            <a:prstDash val="solid"/>
          </a:ln>
        </p:spPr>
        <p:txBody>
          <a:bodyPr/>
          <a:lstStyle/>
          <a:p>
            <a:pPr algn="ctr"/>
            <a:r>
              <a:rPr lang="it-IT" dirty="0"/>
              <a:t>2</a:t>
            </a:r>
          </a:p>
        </p:txBody>
      </p:sp>
      <p:sp>
        <p:nvSpPr>
          <p:cNvPr id="16" name="Text 13"/>
          <p:cNvSpPr/>
          <p:nvPr/>
        </p:nvSpPr>
        <p:spPr>
          <a:xfrm>
            <a:off x="1926550" y="4440516"/>
            <a:ext cx="3079790" cy="286703"/>
          </a:xfrm>
          <a:prstGeom prst="rect">
            <a:avLst/>
          </a:prstGeom>
          <a:noFill/>
          <a:ln/>
        </p:spPr>
        <p:txBody>
          <a:bodyPr wrap="none" rtlCol="0" anchor="t"/>
          <a:lstStyle/>
          <a:p>
            <a:pPr marL="0" indent="0" algn="l">
              <a:lnSpc>
                <a:spcPts val="2258"/>
              </a:lnSpc>
              <a:buNone/>
            </a:pPr>
            <a:r>
              <a:rPr lang="it-IT" sz="2000" dirty="0"/>
              <a:t>Fase 2: Calcolo dei Risparmi</a:t>
            </a:r>
          </a:p>
        </p:txBody>
      </p:sp>
      <p:sp>
        <p:nvSpPr>
          <p:cNvPr id="17" name="Text 14"/>
          <p:cNvSpPr/>
          <p:nvPr/>
        </p:nvSpPr>
        <p:spPr>
          <a:xfrm>
            <a:off x="2006858" y="4870957"/>
            <a:ext cx="6575227" cy="586978"/>
          </a:xfrm>
          <a:prstGeom prst="rect">
            <a:avLst/>
          </a:prstGeom>
          <a:noFill/>
          <a:ln/>
        </p:spPr>
        <p:txBody>
          <a:bodyPr wrap="square" rtlCol="0" anchor="t"/>
          <a:lstStyle/>
          <a:p>
            <a:pPr marL="0" indent="0" algn="l">
              <a:lnSpc>
                <a:spcPts val="2312"/>
              </a:lnSpc>
              <a:buNone/>
            </a:pPr>
            <a:r>
              <a:rPr lang="it-IT" dirty="0">
                <a:solidFill>
                  <a:srgbClr val="2C3249"/>
                </a:solidFill>
                <a:latin typeface="Martel Sans" pitchFamily="34" charset="0"/>
                <a:ea typeface="Martel Sans" pitchFamily="34" charset="-122"/>
                <a:cs typeface="Martel Sans" pitchFamily="34" charset="-120"/>
              </a:rPr>
              <a:t>Per ogni coppia di clienti, si calcola il risparmio che si combinando le loro rotte.</a:t>
            </a:r>
            <a:endParaRPr lang="it-IT" dirty="0"/>
          </a:p>
        </p:txBody>
      </p:sp>
      <p:sp>
        <p:nvSpPr>
          <p:cNvPr id="18" name="Shape 15"/>
          <p:cNvSpPr>
            <a:spLocks noGrp="1" noRot="1" noMove="1" noResize="1" noEditPoints="1" noAdjustHandles="1" noChangeArrowheads="1" noChangeShapeType="1"/>
          </p:cNvSpPr>
          <p:nvPr/>
        </p:nvSpPr>
        <p:spPr>
          <a:xfrm>
            <a:off x="1112341" y="6190178"/>
            <a:ext cx="642223" cy="22860"/>
          </a:xfrm>
          <a:prstGeom prst="roundRect">
            <a:avLst>
              <a:gd name="adj" fmla="val 337141"/>
            </a:avLst>
          </a:prstGeom>
          <a:solidFill>
            <a:srgbClr val="C5D2CF"/>
          </a:solidFill>
          <a:ln/>
        </p:spPr>
        <p:txBody>
          <a:bodyPr/>
          <a:lstStyle/>
          <a:p>
            <a:endParaRPr lang="it-IT"/>
          </a:p>
        </p:txBody>
      </p:sp>
      <p:sp>
        <p:nvSpPr>
          <p:cNvPr id="19" name="Shape 16"/>
          <p:cNvSpPr>
            <a:spLocks noGrp="1" noRot="1" noMove="1" noResize="1" noEditPoints="1" noAdjustHandles="1" noChangeArrowheads="1" noChangeShapeType="1"/>
          </p:cNvSpPr>
          <p:nvPr/>
        </p:nvSpPr>
        <p:spPr>
          <a:xfrm>
            <a:off x="699552" y="5995273"/>
            <a:ext cx="412790" cy="412790"/>
          </a:xfrm>
          <a:prstGeom prst="roundRect">
            <a:avLst>
              <a:gd name="adj" fmla="val 18671"/>
            </a:avLst>
          </a:prstGeom>
          <a:solidFill>
            <a:srgbClr val="DFECE9"/>
          </a:solidFill>
          <a:ln w="7620">
            <a:solidFill>
              <a:srgbClr val="C5D2CF"/>
            </a:solidFill>
            <a:prstDash val="solid"/>
          </a:ln>
        </p:spPr>
        <p:txBody>
          <a:bodyPr/>
          <a:lstStyle/>
          <a:p>
            <a:pPr algn="ctr"/>
            <a:r>
              <a:rPr lang="it-IT" dirty="0"/>
              <a:t>3</a:t>
            </a:r>
          </a:p>
        </p:txBody>
      </p:sp>
      <p:sp>
        <p:nvSpPr>
          <p:cNvPr id="21" name="Text 18"/>
          <p:cNvSpPr/>
          <p:nvPr/>
        </p:nvSpPr>
        <p:spPr>
          <a:xfrm>
            <a:off x="1926550" y="5974637"/>
            <a:ext cx="2293739" cy="286703"/>
          </a:xfrm>
          <a:prstGeom prst="rect">
            <a:avLst/>
          </a:prstGeom>
          <a:noFill/>
          <a:ln/>
        </p:spPr>
        <p:txBody>
          <a:bodyPr wrap="none" rtlCol="0" anchor="t"/>
          <a:lstStyle/>
          <a:p>
            <a:pPr marL="0" indent="0" algn="l">
              <a:lnSpc>
                <a:spcPts val="2258"/>
              </a:lnSpc>
              <a:buNone/>
            </a:pPr>
            <a:r>
              <a:rPr lang="en-US" sz="2000" dirty="0"/>
              <a:t>Fase 3</a:t>
            </a:r>
            <a:r>
              <a:rPr lang="en-US" sz="2000"/>
              <a:t>: Ottimizzazione</a:t>
            </a:r>
            <a:endParaRPr lang="en-US" sz="2000" dirty="0"/>
          </a:p>
        </p:txBody>
      </p:sp>
      <p:sp>
        <p:nvSpPr>
          <p:cNvPr id="22" name="Text 19"/>
          <p:cNvSpPr/>
          <p:nvPr/>
        </p:nvSpPr>
        <p:spPr>
          <a:xfrm>
            <a:off x="2006857" y="6405077"/>
            <a:ext cx="6575227" cy="988182"/>
          </a:xfrm>
          <a:prstGeom prst="rect">
            <a:avLst/>
          </a:prstGeom>
          <a:noFill/>
          <a:ln/>
        </p:spPr>
        <p:txBody>
          <a:bodyPr wrap="square" rtlCol="0" anchor="t"/>
          <a:lstStyle/>
          <a:p>
            <a:pPr marL="0" indent="0" algn="l">
              <a:lnSpc>
                <a:spcPts val="2312"/>
              </a:lnSpc>
              <a:buNone/>
            </a:pPr>
            <a:r>
              <a:rPr lang="it-IT" dirty="0">
                <a:solidFill>
                  <a:srgbClr val="2C3249"/>
                </a:solidFill>
                <a:latin typeface="Martel Sans" pitchFamily="34" charset="0"/>
                <a:ea typeface="Martel Sans" pitchFamily="34" charset="-122"/>
                <a:cs typeface="Martel Sans" pitchFamily="34" charset="-120"/>
              </a:rPr>
              <a:t>Si selezionano le coppie di clienti con i maggiori risparmi e si combinano le loro rotte, fino a quando non si ottiene una soluzione migliore.</a:t>
            </a:r>
            <a:endParaRPr lang="it-IT" dirty="0"/>
          </a:p>
        </p:txBody>
      </p:sp>
      <p:sp>
        <p:nvSpPr>
          <p:cNvPr id="2" name="CasellaDiTesto 1">
            <a:extLst>
              <a:ext uri="{FF2B5EF4-FFF2-40B4-BE49-F238E27FC236}">
                <a16:creationId xmlns:a16="http://schemas.microsoft.com/office/drawing/2014/main" id="{EC47CA24-BB6C-94BD-C4A2-6B3893298E1A}"/>
              </a:ext>
            </a:extLst>
          </p:cNvPr>
          <p:cNvSpPr txBox="1"/>
          <p:nvPr/>
        </p:nvSpPr>
        <p:spPr>
          <a:xfrm>
            <a:off x="837348" y="1594624"/>
            <a:ext cx="7503207" cy="646331"/>
          </a:xfrm>
          <a:prstGeom prst="rect">
            <a:avLst/>
          </a:prstGeom>
          <a:noFill/>
        </p:spPr>
        <p:txBody>
          <a:bodyPr wrap="square" rtlCol="0">
            <a:spAutoFit/>
          </a:bodyPr>
          <a:lstStyle/>
          <a:p>
            <a:r>
              <a:rPr lang="it-IT" dirty="0">
                <a:solidFill>
                  <a:srgbClr val="2C3249"/>
                </a:solidFill>
                <a:latin typeface="Martel Sans" pitchFamily="34" charset="0"/>
                <a:ea typeface="Martel Sans" pitchFamily="34" charset="-122"/>
                <a:cs typeface="Martel Sans" pitchFamily="34" charset="-120"/>
              </a:rPr>
              <a:t>L'euristica di Clarke e Wright è un algoritmo </a:t>
            </a:r>
            <a:r>
              <a:rPr lang="it-IT" dirty="0" err="1">
                <a:solidFill>
                  <a:srgbClr val="2C3249"/>
                </a:solidFill>
                <a:latin typeface="Martel Sans" pitchFamily="34" charset="0"/>
                <a:ea typeface="Martel Sans" pitchFamily="34" charset="-122"/>
                <a:cs typeface="Martel Sans" pitchFamily="34" charset="-120"/>
              </a:rPr>
              <a:t>greedy</a:t>
            </a:r>
            <a:r>
              <a:rPr lang="it-IT" dirty="0">
                <a:solidFill>
                  <a:srgbClr val="2C3249"/>
                </a:solidFill>
                <a:latin typeface="Martel Sans" pitchFamily="34" charset="0"/>
                <a:ea typeface="Martel Sans" pitchFamily="34" charset="-122"/>
                <a:cs typeface="Martel Sans" pitchFamily="34" charset="-120"/>
              </a:rPr>
              <a:t> che cerca di migliorare una soluzione iniziale combinando coppie di rotte per ridurre il costo totale.</a:t>
            </a:r>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42878" y="202396"/>
            <a:ext cx="8519532" cy="1354931"/>
          </a:xfrm>
          <a:prstGeom prst="rect">
            <a:avLst/>
          </a:prstGeom>
          <a:noFill/>
          <a:ln/>
        </p:spPr>
        <p:txBody>
          <a:bodyPr wrap="square" rtlCol="0" anchor="ctr"/>
          <a:lstStyle/>
          <a:p>
            <a:pPr marL="0" indent="0" algn="ctr">
              <a:lnSpc>
                <a:spcPts val="5334"/>
              </a:lnSpc>
              <a:buNone/>
            </a:pPr>
            <a:r>
              <a:rPr lang="en-US" sz="4000" dirty="0" err="1">
                <a:solidFill>
                  <a:srgbClr val="272D45"/>
                </a:solidFill>
                <a:latin typeface="Kanit" pitchFamily="34" charset="0"/>
                <a:ea typeface="Kanit" pitchFamily="34" charset="-122"/>
                <a:cs typeface="Kanit" pitchFamily="34" charset="-120"/>
              </a:rPr>
              <a:t>Euristica</a:t>
            </a:r>
            <a:r>
              <a:rPr lang="en-US" sz="4000" dirty="0">
                <a:solidFill>
                  <a:srgbClr val="272D45"/>
                </a:solidFill>
                <a:latin typeface="Kanit" pitchFamily="34" charset="0"/>
                <a:ea typeface="Kanit" pitchFamily="34" charset="-122"/>
                <a:cs typeface="Kanit" pitchFamily="34" charset="-120"/>
              </a:rPr>
              <a:t> di Sweep (con 2-Opt e 3-Opt)</a:t>
            </a:r>
            <a:endParaRPr lang="en-US" sz="4000" dirty="0"/>
          </a:p>
        </p:txBody>
      </p:sp>
      <p:sp>
        <p:nvSpPr>
          <p:cNvPr id="6" name="Text 3"/>
          <p:cNvSpPr/>
          <p:nvPr/>
        </p:nvSpPr>
        <p:spPr>
          <a:xfrm>
            <a:off x="5820936" y="1585279"/>
            <a:ext cx="8363415" cy="1040487"/>
          </a:xfrm>
          <a:prstGeom prst="rect">
            <a:avLst/>
          </a:prstGeom>
          <a:noFill/>
          <a:ln/>
        </p:spPr>
        <p:txBody>
          <a:bodyPr wrap="square" rtlCol="0" anchor="ctr"/>
          <a:lstStyle/>
          <a:p>
            <a:pPr marL="0" indent="0" algn="ctr">
              <a:lnSpc>
                <a:spcPts val="2731"/>
              </a:lnSpc>
              <a:buNone/>
            </a:pPr>
            <a:r>
              <a:rPr lang="en-US" sz="2000" dirty="0">
                <a:solidFill>
                  <a:srgbClr val="2C3249"/>
                </a:solidFill>
                <a:latin typeface="Martel Sans" pitchFamily="34" charset="0"/>
                <a:ea typeface="Martel Sans" pitchFamily="34" charset="-122"/>
                <a:cs typeface="Martel Sans" pitchFamily="34" charset="-120"/>
              </a:rPr>
              <a:t>L'euristica di Sweep è un algoritmo che utilizza una procedura iterativa per cercare di migliorare una soluzione iniziale, utilizzando i metodi 2-Opt e 3-Opt.</a:t>
            </a:r>
            <a:endParaRPr lang="en-US" sz="2000" dirty="0"/>
          </a:p>
        </p:txBody>
      </p:sp>
      <p:sp>
        <p:nvSpPr>
          <p:cNvPr id="7" name="Shape 4"/>
          <p:cNvSpPr/>
          <p:nvPr/>
        </p:nvSpPr>
        <p:spPr>
          <a:xfrm>
            <a:off x="6245066" y="5086228"/>
            <a:ext cx="487680" cy="487680"/>
          </a:xfrm>
          <a:prstGeom prst="roundRect">
            <a:avLst>
              <a:gd name="adj" fmla="val 18671"/>
            </a:avLst>
          </a:prstGeom>
          <a:solidFill>
            <a:srgbClr val="DFECE9"/>
          </a:solidFill>
          <a:ln w="7620">
            <a:solidFill>
              <a:srgbClr val="C5D2CF"/>
            </a:solidFill>
            <a:prstDash val="solid"/>
          </a:ln>
        </p:spPr>
        <p:txBody>
          <a:bodyPr anchor="ctr"/>
          <a:lstStyle/>
          <a:p>
            <a:pPr algn="ctr"/>
            <a:r>
              <a:rPr lang="it-IT" dirty="0"/>
              <a:t>2</a:t>
            </a:r>
          </a:p>
        </p:txBody>
      </p:sp>
      <p:sp>
        <p:nvSpPr>
          <p:cNvPr id="9" name="Text 6"/>
          <p:cNvSpPr/>
          <p:nvPr/>
        </p:nvSpPr>
        <p:spPr>
          <a:xfrm>
            <a:off x="6949440" y="5086228"/>
            <a:ext cx="2709863" cy="338733"/>
          </a:xfrm>
          <a:prstGeom prst="rect">
            <a:avLst/>
          </a:prstGeom>
          <a:noFill/>
          <a:ln/>
        </p:spPr>
        <p:txBody>
          <a:bodyPr wrap="none" rtlCol="0" anchor="ctr"/>
          <a:lstStyle/>
          <a:p>
            <a:pPr marL="0" indent="0">
              <a:lnSpc>
                <a:spcPts val="2667"/>
              </a:lnSpc>
              <a:buNone/>
            </a:pPr>
            <a:r>
              <a:rPr lang="en-US" sz="2134" dirty="0">
                <a:solidFill>
                  <a:srgbClr val="2C3249"/>
                </a:solidFill>
                <a:latin typeface="Kanit" pitchFamily="34" charset="0"/>
                <a:ea typeface="Kanit" pitchFamily="34" charset="-122"/>
                <a:cs typeface="Kanit" pitchFamily="34" charset="-120"/>
              </a:rPr>
              <a:t>2-Opt</a:t>
            </a:r>
            <a:endParaRPr lang="en-US" sz="2134" dirty="0"/>
          </a:p>
        </p:txBody>
      </p:sp>
      <p:sp>
        <p:nvSpPr>
          <p:cNvPr id="10" name="Text 7"/>
          <p:cNvSpPr/>
          <p:nvPr/>
        </p:nvSpPr>
        <p:spPr>
          <a:xfrm>
            <a:off x="6949440" y="5554977"/>
            <a:ext cx="3000613" cy="1387316"/>
          </a:xfrm>
          <a:prstGeom prst="rect">
            <a:avLst/>
          </a:prstGeom>
          <a:noFill/>
          <a:ln/>
        </p:spPr>
        <p:txBody>
          <a:bodyPr wrap="square" rtlCol="0" anchor="ctr"/>
          <a:lstStyle/>
          <a:p>
            <a:pPr marL="0" indent="0">
              <a:lnSpc>
                <a:spcPts val="2731"/>
              </a:lnSpc>
              <a:buNone/>
            </a:pPr>
            <a:r>
              <a:rPr lang="en-US" sz="1707" dirty="0">
                <a:solidFill>
                  <a:srgbClr val="2C3249"/>
                </a:solidFill>
                <a:latin typeface="Martel Sans" pitchFamily="34" charset="0"/>
                <a:ea typeface="Martel Sans" pitchFamily="34" charset="-122"/>
                <a:cs typeface="Martel Sans" pitchFamily="34" charset="-120"/>
              </a:rPr>
              <a:t>Questa procedura scambia due archi di una rotta per cercare di ridurre il costo totale.</a:t>
            </a:r>
            <a:endParaRPr lang="en-US" sz="1707" dirty="0"/>
          </a:p>
        </p:txBody>
      </p:sp>
      <p:sp>
        <p:nvSpPr>
          <p:cNvPr id="11" name="Shape 8"/>
          <p:cNvSpPr/>
          <p:nvPr/>
        </p:nvSpPr>
        <p:spPr>
          <a:xfrm>
            <a:off x="10166747" y="5086228"/>
            <a:ext cx="487680" cy="487680"/>
          </a:xfrm>
          <a:prstGeom prst="roundRect">
            <a:avLst>
              <a:gd name="adj" fmla="val 18671"/>
            </a:avLst>
          </a:prstGeom>
          <a:solidFill>
            <a:srgbClr val="DFECE9"/>
          </a:solidFill>
          <a:ln w="7620">
            <a:solidFill>
              <a:srgbClr val="C5D2CF"/>
            </a:solidFill>
            <a:prstDash val="solid"/>
          </a:ln>
        </p:spPr>
        <p:txBody>
          <a:bodyPr anchor="ctr"/>
          <a:lstStyle/>
          <a:p>
            <a:pPr algn="ctr"/>
            <a:r>
              <a:rPr lang="it-IT" dirty="0"/>
              <a:t>3</a:t>
            </a:r>
          </a:p>
        </p:txBody>
      </p:sp>
      <p:sp>
        <p:nvSpPr>
          <p:cNvPr id="13" name="Text 10"/>
          <p:cNvSpPr/>
          <p:nvPr/>
        </p:nvSpPr>
        <p:spPr>
          <a:xfrm>
            <a:off x="10871121" y="5086228"/>
            <a:ext cx="2709863" cy="338733"/>
          </a:xfrm>
          <a:prstGeom prst="rect">
            <a:avLst/>
          </a:prstGeom>
          <a:noFill/>
          <a:ln/>
        </p:spPr>
        <p:txBody>
          <a:bodyPr wrap="none" rtlCol="0" anchor="ctr"/>
          <a:lstStyle/>
          <a:p>
            <a:pPr marL="0" indent="0">
              <a:lnSpc>
                <a:spcPts val="2667"/>
              </a:lnSpc>
              <a:buNone/>
            </a:pPr>
            <a:r>
              <a:rPr lang="en-US" sz="2134" dirty="0">
                <a:solidFill>
                  <a:srgbClr val="2C3249"/>
                </a:solidFill>
                <a:latin typeface="Kanit" pitchFamily="34" charset="0"/>
                <a:ea typeface="Kanit" pitchFamily="34" charset="-122"/>
                <a:cs typeface="Kanit" pitchFamily="34" charset="-120"/>
              </a:rPr>
              <a:t>3-Opt</a:t>
            </a:r>
            <a:endParaRPr lang="en-US" sz="2134" dirty="0"/>
          </a:p>
        </p:txBody>
      </p:sp>
      <p:sp>
        <p:nvSpPr>
          <p:cNvPr id="14" name="Text 11"/>
          <p:cNvSpPr/>
          <p:nvPr/>
        </p:nvSpPr>
        <p:spPr>
          <a:xfrm>
            <a:off x="10871121" y="5554977"/>
            <a:ext cx="3000613" cy="1387316"/>
          </a:xfrm>
          <a:prstGeom prst="rect">
            <a:avLst/>
          </a:prstGeom>
          <a:noFill/>
          <a:ln/>
        </p:spPr>
        <p:txBody>
          <a:bodyPr wrap="square" rtlCol="0" anchor="ctr"/>
          <a:lstStyle/>
          <a:p>
            <a:pPr marL="0" indent="0">
              <a:lnSpc>
                <a:spcPts val="2731"/>
              </a:lnSpc>
              <a:buNone/>
            </a:pPr>
            <a:r>
              <a:rPr lang="en-US" sz="1707" dirty="0">
                <a:solidFill>
                  <a:srgbClr val="2C3249"/>
                </a:solidFill>
                <a:latin typeface="Martel Sans" pitchFamily="34" charset="0"/>
                <a:ea typeface="Martel Sans" pitchFamily="34" charset="-122"/>
                <a:cs typeface="Martel Sans" pitchFamily="34" charset="-120"/>
              </a:rPr>
              <a:t>Questa procedura considera tre archi e cerca di migliorare la rotta spostando o sostituendo questi archi.</a:t>
            </a:r>
            <a:endParaRPr lang="en-US" sz="1707" dirty="0"/>
          </a:p>
        </p:txBody>
      </p:sp>
      <p:sp>
        <p:nvSpPr>
          <p:cNvPr id="15" name="Shape 12"/>
          <p:cNvSpPr/>
          <p:nvPr/>
        </p:nvSpPr>
        <p:spPr>
          <a:xfrm>
            <a:off x="6245066" y="3502157"/>
            <a:ext cx="487680" cy="487680"/>
          </a:xfrm>
          <a:prstGeom prst="roundRect">
            <a:avLst>
              <a:gd name="adj" fmla="val 18671"/>
            </a:avLst>
          </a:prstGeom>
          <a:solidFill>
            <a:srgbClr val="DFECE9"/>
          </a:solidFill>
          <a:ln w="7620">
            <a:solidFill>
              <a:srgbClr val="C5D2CF"/>
            </a:solidFill>
            <a:prstDash val="solid"/>
          </a:ln>
        </p:spPr>
        <p:txBody>
          <a:bodyPr anchor="ctr"/>
          <a:lstStyle/>
          <a:p>
            <a:pPr algn="ctr"/>
            <a:r>
              <a:rPr lang="it-IT" dirty="0"/>
              <a:t>1</a:t>
            </a:r>
          </a:p>
        </p:txBody>
      </p:sp>
      <p:sp>
        <p:nvSpPr>
          <p:cNvPr id="17" name="Text 14"/>
          <p:cNvSpPr/>
          <p:nvPr/>
        </p:nvSpPr>
        <p:spPr>
          <a:xfrm>
            <a:off x="6949440" y="3502157"/>
            <a:ext cx="2709863" cy="338733"/>
          </a:xfrm>
          <a:prstGeom prst="rect">
            <a:avLst/>
          </a:prstGeom>
          <a:noFill/>
          <a:ln/>
        </p:spPr>
        <p:txBody>
          <a:bodyPr wrap="none" rtlCol="0" anchor="ctr"/>
          <a:lstStyle/>
          <a:p>
            <a:pPr marL="0" indent="0">
              <a:lnSpc>
                <a:spcPts val="2667"/>
              </a:lnSpc>
              <a:buNone/>
            </a:pPr>
            <a:r>
              <a:rPr lang="en-US" sz="2134" dirty="0">
                <a:solidFill>
                  <a:srgbClr val="2C3249"/>
                </a:solidFill>
                <a:latin typeface="Kanit" pitchFamily="34" charset="0"/>
                <a:ea typeface="Kanit" pitchFamily="34" charset="-122"/>
                <a:cs typeface="Kanit" pitchFamily="34" charset="-120"/>
              </a:rPr>
              <a:t>Sweep</a:t>
            </a:r>
            <a:endParaRPr lang="en-US" sz="2134" dirty="0"/>
          </a:p>
        </p:txBody>
      </p:sp>
      <p:sp>
        <p:nvSpPr>
          <p:cNvPr id="18" name="Text 15"/>
          <p:cNvSpPr/>
          <p:nvPr/>
        </p:nvSpPr>
        <p:spPr>
          <a:xfrm>
            <a:off x="6949440" y="3970906"/>
            <a:ext cx="6922294" cy="693658"/>
          </a:xfrm>
          <a:prstGeom prst="rect">
            <a:avLst/>
          </a:prstGeom>
          <a:noFill/>
          <a:ln/>
        </p:spPr>
        <p:txBody>
          <a:bodyPr wrap="square" rtlCol="0" anchor="ctr"/>
          <a:lstStyle/>
          <a:p>
            <a:pPr marL="0" indent="0">
              <a:lnSpc>
                <a:spcPts val="2731"/>
              </a:lnSpc>
              <a:buNone/>
            </a:pPr>
            <a:r>
              <a:rPr lang="en-US" sz="1707" dirty="0">
                <a:solidFill>
                  <a:srgbClr val="2C3249"/>
                </a:solidFill>
                <a:latin typeface="Martel Sans" pitchFamily="34" charset="0"/>
                <a:ea typeface="Martel Sans" pitchFamily="34" charset="-122"/>
                <a:cs typeface="Martel Sans" pitchFamily="34" charset="-120"/>
              </a:rPr>
              <a:t>L'algoritmo di Sweep ordina i clienti in base alla loro posizione e li aggiunge alla rotta in ordine sequenziale.</a:t>
            </a:r>
            <a:endParaRPr lang="en-US" sz="170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14630400" cy="2018467"/>
          </a:xfrm>
          <a:prstGeom prst="rect">
            <a:avLst/>
          </a:prstGeom>
        </p:spPr>
      </p:pic>
      <p:sp>
        <p:nvSpPr>
          <p:cNvPr id="5" name="Text 2"/>
          <p:cNvSpPr/>
          <p:nvPr/>
        </p:nvSpPr>
        <p:spPr>
          <a:xfrm>
            <a:off x="538542" y="2373512"/>
            <a:ext cx="7137678" cy="504587"/>
          </a:xfrm>
          <a:prstGeom prst="rect">
            <a:avLst/>
          </a:prstGeom>
          <a:noFill/>
          <a:ln/>
        </p:spPr>
        <p:txBody>
          <a:bodyPr wrap="none" rtlCol="0" anchor="t"/>
          <a:lstStyle/>
          <a:p>
            <a:pPr marL="0" indent="0">
              <a:lnSpc>
                <a:spcPts val="3974"/>
              </a:lnSpc>
              <a:buNone/>
            </a:pPr>
            <a:r>
              <a:rPr lang="en-US" sz="3200" dirty="0">
                <a:solidFill>
                  <a:srgbClr val="272D45"/>
                </a:solidFill>
                <a:latin typeface="Kanit" pitchFamily="34" charset="0"/>
                <a:ea typeface="Kanit" pitchFamily="34" charset="-122"/>
                <a:cs typeface="Kanit" pitchFamily="34" charset="-120"/>
              </a:rPr>
              <a:t>Presentazione dell'Algoritmo Randomico</a:t>
            </a:r>
            <a:endParaRPr lang="en-US" sz="3200" dirty="0"/>
          </a:p>
        </p:txBody>
      </p:sp>
      <p:sp>
        <p:nvSpPr>
          <p:cNvPr id="6" name="Text 3"/>
          <p:cNvSpPr/>
          <p:nvPr/>
        </p:nvSpPr>
        <p:spPr>
          <a:xfrm>
            <a:off x="1475244" y="3322889"/>
            <a:ext cx="12185000" cy="439817"/>
          </a:xfrm>
          <a:prstGeom prst="rect">
            <a:avLst/>
          </a:prstGeom>
          <a:noFill/>
          <a:ln/>
        </p:spPr>
        <p:txBody>
          <a:bodyPr wrap="none" rtlCol="0" anchor="t"/>
          <a:lstStyle/>
          <a:p>
            <a:pPr marL="0" indent="0">
              <a:lnSpc>
                <a:spcPts val="2034"/>
              </a:lnSpc>
              <a:buNone/>
            </a:pPr>
            <a:r>
              <a:rPr lang="en-US" dirty="0">
                <a:solidFill>
                  <a:srgbClr val="2C3249"/>
                </a:solidFill>
                <a:latin typeface="Martel Sans" pitchFamily="34" charset="0"/>
                <a:ea typeface="Martel Sans" pitchFamily="34" charset="-122"/>
                <a:cs typeface="Martel Sans" pitchFamily="34" charset="-120"/>
              </a:rPr>
              <a:t>L'algoritmo randomico genera una soluzione iniziale casuale e la migliora in modo iterativo, utilizzando una serie di mosse casuali.</a:t>
            </a:r>
            <a:endParaRPr lang="en-US" dirty="0"/>
          </a:p>
        </p:txBody>
      </p:sp>
      <p:pic>
        <p:nvPicPr>
          <p:cNvPr id="7" name="Image 1" descr="preencoded.png"/>
          <p:cNvPicPr>
            <a:picLocks noChangeAspect="1"/>
          </p:cNvPicPr>
          <p:nvPr/>
        </p:nvPicPr>
        <p:blipFill>
          <a:blip r:embed="rId4"/>
          <a:stretch>
            <a:fillRect/>
          </a:stretch>
        </p:blipFill>
        <p:spPr>
          <a:xfrm>
            <a:off x="1475244" y="3779520"/>
            <a:ext cx="807363" cy="1275014"/>
          </a:xfrm>
          <a:prstGeom prst="rect">
            <a:avLst/>
          </a:prstGeom>
        </p:spPr>
      </p:pic>
      <p:sp>
        <p:nvSpPr>
          <p:cNvPr id="9" name="Text 5"/>
          <p:cNvSpPr/>
          <p:nvPr/>
        </p:nvSpPr>
        <p:spPr>
          <a:xfrm>
            <a:off x="2524780" y="4024285"/>
            <a:ext cx="9628703" cy="587811"/>
          </a:xfrm>
          <a:prstGeom prst="rect">
            <a:avLst/>
          </a:prstGeom>
          <a:noFill/>
          <a:ln/>
        </p:spPr>
        <p:txBody>
          <a:bodyPr wrap="none" rtlCol="0" anchor="t"/>
          <a:lstStyle/>
          <a:p>
            <a:pPr>
              <a:lnSpc>
                <a:spcPts val="2034"/>
              </a:lnSpc>
            </a:pPr>
            <a:r>
              <a:rPr lang="en-US" sz="1800" dirty="0" err="1">
                <a:solidFill>
                  <a:srgbClr val="2C3249"/>
                </a:solidFill>
                <a:latin typeface="Martel Sans"/>
                <a:ea typeface="Kanit" pitchFamily="34" charset="-122"/>
                <a:cs typeface="Kanit" pitchFamily="34" charset="-120"/>
              </a:rPr>
              <a:t>Inizializzazione</a:t>
            </a:r>
            <a:endParaRPr lang="en-US" sz="1800" dirty="0">
              <a:latin typeface="Martel Sans"/>
            </a:endParaRPr>
          </a:p>
          <a:p>
            <a:pPr marL="0" indent="0" algn="l">
              <a:lnSpc>
                <a:spcPts val="2034"/>
              </a:lnSpc>
              <a:buNone/>
            </a:pPr>
            <a:r>
              <a:rPr lang="en-US" dirty="0">
                <a:solidFill>
                  <a:srgbClr val="2C3249"/>
                </a:solidFill>
                <a:latin typeface="Martel Sans"/>
                <a:ea typeface="Martel Sans" pitchFamily="34" charset="-122"/>
                <a:cs typeface="Martel Sans" pitchFamily="34" charset="-120"/>
              </a:rPr>
              <a:t>Si genera una soluzione iniziale casuale, in cui i clienti sono assegnati a veicoli casuali.</a:t>
            </a:r>
            <a:endParaRPr lang="en-US" dirty="0">
              <a:latin typeface="Martel Sans"/>
            </a:endParaRPr>
          </a:p>
        </p:txBody>
      </p:sp>
      <p:pic>
        <p:nvPicPr>
          <p:cNvPr id="10" name="Image 2" descr="preencoded.png"/>
          <p:cNvPicPr>
            <a:picLocks noChangeAspect="1"/>
          </p:cNvPicPr>
          <p:nvPr/>
        </p:nvPicPr>
        <p:blipFill>
          <a:blip r:embed="rId5"/>
          <a:stretch>
            <a:fillRect/>
          </a:stretch>
        </p:blipFill>
        <p:spPr>
          <a:xfrm>
            <a:off x="1475244" y="5071348"/>
            <a:ext cx="807363" cy="1291828"/>
          </a:xfrm>
          <a:prstGeom prst="rect">
            <a:avLst/>
          </a:prstGeom>
        </p:spPr>
      </p:pic>
      <p:sp>
        <p:nvSpPr>
          <p:cNvPr id="11" name="Text 6"/>
          <p:cNvSpPr/>
          <p:nvPr/>
        </p:nvSpPr>
        <p:spPr>
          <a:xfrm>
            <a:off x="2524780" y="5232797"/>
            <a:ext cx="2062758" cy="252174"/>
          </a:xfrm>
          <a:prstGeom prst="rect">
            <a:avLst/>
          </a:prstGeom>
          <a:noFill/>
          <a:ln/>
        </p:spPr>
        <p:txBody>
          <a:bodyPr wrap="none" rtlCol="0" anchor="t"/>
          <a:lstStyle/>
          <a:p>
            <a:pPr marL="0" indent="0" algn="l">
              <a:lnSpc>
                <a:spcPts val="1987"/>
              </a:lnSpc>
              <a:buNone/>
            </a:pPr>
            <a:r>
              <a:rPr lang="en-US" sz="2000" dirty="0">
                <a:solidFill>
                  <a:srgbClr val="2C3249"/>
                </a:solidFill>
                <a:latin typeface="Kanit" pitchFamily="34" charset="0"/>
                <a:ea typeface="Kanit" pitchFamily="34" charset="-122"/>
                <a:cs typeface="Kanit" pitchFamily="34" charset="-120"/>
              </a:rPr>
              <a:t>Miglioramento Iterativo</a:t>
            </a:r>
            <a:endParaRPr lang="en-US" sz="2000" dirty="0"/>
          </a:p>
        </p:txBody>
      </p:sp>
      <p:sp>
        <p:nvSpPr>
          <p:cNvPr id="12" name="Text 7"/>
          <p:cNvSpPr/>
          <p:nvPr/>
        </p:nvSpPr>
        <p:spPr>
          <a:xfrm>
            <a:off x="2524781" y="5581769"/>
            <a:ext cx="11782234" cy="587811"/>
          </a:xfrm>
          <a:prstGeom prst="rect">
            <a:avLst/>
          </a:prstGeom>
          <a:noFill/>
          <a:ln/>
        </p:spPr>
        <p:txBody>
          <a:bodyPr wrap="none" rtlCol="0" anchor="t"/>
          <a:lstStyle/>
          <a:p>
            <a:pPr marL="0" indent="0" algn="l">
              <a:lnSpc>
                <a:spcPts val="2034"/>
              </a:lnSpc>
              <a:buNone/>
            </a:pPr>
            <a:r>
              <a:rPr lang="en-US" dirty="0">
                <a:solidFill>
                  <a:srgbClr val="2C3249"/>
                </a:solidFill>
                <a:latin typeface="Martel Sans" pitchFamily="34" charset="0"/>
                <a:ea typeface="Martel Sans" pitchFamily="34" charset="-122"/>
                <a:cs typeface="Martel Sans" pitchFamily="34" charset="-120"/>
              </a:rPr>
              <a:t>Si effettuano una serie di mosse casuali, come lo scambio di clienti </a:t>
            </a:r>
            <a:r>
              <a:rPr lang="en-US" dirty="0" err="1">
                <a:solidFill>
                  <a:srgbClr val="2C3249"/>
                </a:solidFill>
                <a:latin typeface="Martel Sans" pitchFamily="34" charset="0"/>
                <a:ea typeface="Martel Sans" pitchFamily="34" charset="-122"/>
                <a:cs typeface="Martel Sans" pitchFamily="34" charset="-120"/>
              </a:rPr>
              <a:t>tra</a:t>
            </a:r>
            <a:r>
              <a:rPr lang="en-US" dirty="0">
                <a:solidFill>
                  <a:srgbClr val="2C3249"/>
                </a:solidFill>
                <a:latin typeface="Martel Sans" pitchFamily="34" charset="0"/>
                <a:ea typeface="Martel Sans" pitchFamily="34" charset="-122"/>
                <a:cs typeface="Martel Sans" pitchFamily="34" charset="-120"/>
              </a:rPr>
              <a:t> </a:t>
            </a:r>
            <a:r>
              <a:rPr lang="en-US" dirty="0" err="1">
                <a:solidFill>
                  <a:srgbClr val="2C3249"/>
                </a:solidFill>
                <a:latin typeface="Martel Sans" pitchFamily="34" charset="0"/>
                <a:ea typeface="Martel Sans" pitchFamily="34" charset="-122"/>
                <a:cs typeface="Martel Sans" pitchFamily="34" charset="-120"/>
              </a:rPr>
              <a:t>veicoli</a:t>
            </a:r>
            <a:r>
              <a:rPr lang="en-US" dirty="0">
                <a:solidFill>
                  <a:srgbClr val="2C3249"/>
                </a:solidFill>
                <a:latin typeface="Martel Sans" pitchFamily="34" charset="0"/>
                <a:ea typeface="Martel Sans" pitchFamily="34" charset="-122"/>
                <a:cs typeface="Martel Sans" pitchFamily="34" charset="-120"/>
              </a:rPr>
              <a:t> o il cambiamento dell'ordine di visita dei clienti.</a:t>
            </a:r>
            <a:endParaRPr lang="en-US" dirty="0"/>
          </a:p>
        </p:txBody>
      </p:sp>
      <p:pic>
        <p:nvPicPr>
          <p:cNvPr id="13" name="Image 3" descr="preencoded.png"/>
          <p:cNvPicPr>
            <a:picLocks noChangeAspect="1"/>
          </p:cNvPicPr>
          <p:nvPr/>
        </p:nvPicPr>
        <p:blipFill>
          <a:blip r:embed="rId6"/>
          <a:stretch>
            <a:fillRect/>
          </a:stretch>
        </p:blipFill>
        <p:spPr>
          <a:xfrm>
            <a:off x="1475244" y="6363176"/>
            <a:ext cx="807363" cy="1291828"/>
          </a:xfrm>
          <a:prstGeom prst="rect">
            <a:avLst/>
          </a:prstGeom>
        </p:spPr>
      </p:pic>
      <p:sp>
        <p:nvSpPr>
          <p:cNvPr id="14" name="Text 8"/>
          <p:cNvSpPr/>
          <p:nvPr/>
        </p:nvSpPr>
        <p:spPr>
          <a:xfrm>
            <a:off x="2524780" y="6524625"/>
            <a:ext cx="2018467" cy="252174"/>
          </a:xfrm>
          <a:prstGeom prst="rect">
            <a:avLst/>
          </a:prstGeom>
          <a:noFill/>
          <a:ln/>
        </p:spPr>
        <p:txBody>
          <a:bodyPr wrap="none" rtlCol="0" anchor="t"/>
          <a:lstStyle/>
          <a:p>
            <a:pPr marL="0" indent="0" algn="l">
              <a:lnSpc>
                <a:spcPts val="1987"/>
              </a:lnSpc>
              <a:buNone/>
            </a:pPr>
            <a:r>
              <a:rPr lang="en-US" sz="2000" dirty="0">
                <a:solidFill>
                  <a:srgbClr val="2C3249"/>
                </a:solidFill>
                <a:latin typeface="Kanit" pitchFamily="34" charset="0"/>
                <a:ea typeface="Kanit" pitchFamily="34" charset="-122"/>
                <a:cs typeface="Kanit" pitchFamily="34" charset="-120"/>
              </a:rPr>
              <a:t>Valutazione</a:t>
            </a:r>
            <a:endParaRPr lang="en-US" sz="2000" dirty="0"/>
          </a:p>
        </p:txBody>
      </p:sp>
      <p:sp>
        <p:nvSpPr>
          <p:cNvPr id="15" name="Text 9"/>
          <p:cNvSpPr/>
          <p:nvPr/>
        </p:nvSpPr>
        <p:spPr>
          <a:xfrm>
            <a:off x="2524780" y="6873597"/>
            <a:ext cx="9628703" cy="258247"/>
          </a:xfrm>
          <a:prstGeom prst="rect">
            <a:avLst/>
          </a:prstGeom>
          <a:noFill/>
          <a:ln/>
        </p:spPr>
        <p:txBody>
          <a:bodyPr wrap="none" rtlCol="0" anchor="t"/>
          <a:lstStyle/>
          <a:p>
            <a:pPr marL="0" indent="0" algn="l">
              <a:lnSpc>
                <a:spcPts val="2034"/>
              </a:lnSpc>
              <a:buNone/>
            </a:pPr>
            <a:r>
              <a:rPr lang="en-US" dirty="0">
                <a:solidFill>
                  <a:srgbClr val="2C3249"/>
                </a:solidFill>
                <a:latin typeface="Martel Sans" pitchFamily="34" charset="0"/>
                <a:ea typeface="Martel Sans" pitchFamily="34" charset="-122"/>
                <a:cs typeface="Martel Sans" pitchFamily="34" charset="-120"/>
              </a:rPr>
              <a:t>Si valuta il costo della soluzione ottenuta e si decide se accettarla o rifiutarla, basandosi su un criterio di probabilità.</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1437203"/>
            <a:ext cx="7556421" cy="1417558"/>
          </a:xfrm>
          <a:prstGeom prst="rect">
            <a:avLst/>
          </a:prstGeom>
          <a:noFill/>
          <a:ln/>
        </p:spPr>
        <p:txBody>
          <a:bodyPr wrap="square" rtlCol="0" anchor="t"/>
          <a:lstStyle/>
          <a:p>
            <a:pPr marL="0" indent="0">
              <a:lnSpc>
                <a:spcPts val="5581"/>
              </a:lnSpc>
              <a:buNone/>
            </a:pPr>
            <a:r>
              <a:rPr lang="en-US" sz="4465" dirty="0">
                <a:solidFill>
                  <a:srgbClr val="272D45"/>
                </a:solidFill>
                <a:latin typeface="Kanit" pitchFamily="34" charset="0"/>
                <a:ea typeface="Kanit" pitchFamily="34" charset="-122"/>
                <a:cs typeface="Kanit" pitchFamily="34" charset="-120"/>
              </a:rPr>
              <a:t>Descrizione delle Istanze Rilevate (circa 300)</a:t>
            </a:r>
            <a:endParaRPr lang="en-US" sz="4465" dirty="0"/>
          </a:p>
        </p:txBody>
      </p:sp>
      <p:sp>
        <p:nvSpPr>
          <p:cNvPr id="6" name="Text 3"/>
          <p:cNvSpPr/>
          <p:nvPr/>
        </p:nvSpPr>
        <p:spPr>
          <a:xfrm>
            <a:off x="793790" y="3194923"/>
            <a:ext cx="7556421" cy="725805"/>
          </a:xfrm>
          <a:prstGeom prst="rect">
            <a:avLst/>
          </a:prstGeom>
          <a:noFill/>
          <a:ln/>
        </p:spPr>
        <p:txBody>
          <a:bodyPr wrap="squar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Sono state rilevate circa 300 istanze di VRP, che rappresentano diverse situazioni reali di consegna, con diversi vincoli e dimensioni.</a:t>
            </a:r>
            <a:endParaRPr lang="en-US" sz="1786" dirty="0"/>
          </a:p>
        </p:txBody>
      </p:sp>
      <p:sp>
        <p:nvSpPr>
          <p:cNvPr id="7" name="Shape 4"/>
          <p:cNvSpPr/>
          <p:nvPr/>
        </p:nvSpPr>
        <p:spPr>
          <a:xfrm>
            <a:off x="793790" y="4175879"/>
            <a:ext cx="7556421" cy="2616518"/>
          </a:xfrm>
          <a:prstGeom prst="roundRect">
            <a:avLst>
              <a:gd name="adj" fmla="val 3641"/>
            </a:avLst>
          </a:prstGeom>
          <a:noFill/>
          <a:ln w="7620">
            <a:solidFill>
              <a:srgbClr val="000000">
                <a:alpha val="8000"/>
              </a:srgbClr>
            </a:solidFill>
            <a:prstDash val="solid"/>
          </a:ln>
        </p:spPr>
        <p:txBody>
          <a:bodyPr/>
          <a:lstStyle/>
          <a:p>
            <a:endParaRPr lang="it-IT"/>
          </a:p>
        </p:txBody>
      </p:sp>
      <p:sp>
        <p:nvSpPr>
          <p:cNvPr id="8" name="Shape 5"/>
          <p:cNvSpPr/>
          <p:nvPr/>
        </p:nvSpPr>
        <p:spPr>
          <a:xfrm>
            <a:off x="801410" y="4183499"/>
            <a:ext cx="7541181" cy="650319"/>
          </a:xfrm>
          <a:prstGeom prst="rect">
            <a:avLst/>
          </a:prstGeom>
          <a:solidFill>
            <a:srgbClr val="FFFFFF">
              <a:alpha val="4000"/>
            </a:srgbClr>
          </a:solidFill>
          <a:ln/>
        </p:spPr>
        <p:txBody>
          <a:bodyPr/>
          <a:lstStyle/>
          <a:p>
            <a:endParaRPr lang="it-IT"/>
          </a:p>
        </p:txBody>
      </p:sp>
      <p:sp>
        <p:nvSpPr>
          <p:cNvPr id="9" name="Text 6"/>
          <p:cNvSpPr/>
          <p:nvPr/>
        </p:nvSpPr>
        <p:spPr>
          <a:xfrm>
            <a:off x="1028224" y="4327208"/>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Numero di Istanze</a:t>
            </a:r>
            <a:endParaRPr lang="en-US" sz="1786" dirty="0"/>
          </a:p>
        </p:txBody>
      </p:sp>
      <p:sp>
        <p:nvSpPr>
          <p:cNvPr id="10" name="Text 7"/>
          <p:cNvSpPr/>
          <p:nvPr/>
        </p:nvSpPr>
        <p:spPr>
          <a:xfrm>
            <a:off x="4802624" y="4327208"/>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300</a:t>
            </a:r>
            <a:endParaRPr lang="en-US" sz="1786" dirty="0"/>
          </a:p>
        </p:txBody>
      </p:sp>
      <p:sp>
        <p:nvSpPr>
          <p:cNvPr id="11" name="Shape 8"/>
          <p:cNvSpPr/>
          <p:nvPr/>
        </p:nvSpPr>
        <p:spPr>
          <a:xfrm>
            <a:off x="801410" y="4833818"/>
            <a:ext cx="7541181" cy="650319"/>
          </a:xfrm>
          <a:prstGeom prst="rect">
            <a:avLst/>
          </a:prstGeom>
          <a:solidFill>
            <a:srgbClr val="000000">
              <a:alpha val="4000"/>
            </a:srgbClr>
          </a:solidFill>
          <a:ln/>
        </p:spPr>
        <p:txBody>
          <a:bodyPr/>
          <a:lstStyle/>
          <a:p>
            <a:endParaRPr lang="it-IT"/>
          </a:p>
        </p:txBody>
      </p:sp>
      <p:sp>
        <p:nvSpPr>
          <p:cNvPr id="12" name="Text 9"/>
          <p:cNvSpPr/>
          <p:nvPr/>
        </p:nvSpPr>
        <p:spPr>
          <a:xfrm>
            <a:off x="1028224" y="4977527"/>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Numero di Clienti</a:t>
            </a:r>
            <a:endParaRPr lang="en-US" sz="1786" dirty="0"/>
          </a:p>
        </p:txBody>
      </p:sp>
      <p:sp>
        <p:nvSpPr>
          <p:cNvPr id="13" name="Text 10"/>
          <p:cNvSpPr/>
          <p:nvPr/>
        </p:nvSpPr>
        <p:spPr>
          <a:xfrm>
            <a:off x="4802624" y="4977527"/>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Variabile</a:t>
            </a:r>
            <a:endParaRPr lang="en-US" sz="1786" dirty="0"/>
          </a:p>
        </p:txBody>
      </p:sp>
      <p:sp>
        <p:nvSpPr>
          <p:cNvPr id="14" name="Shape 11"/>
          <p:cNvSpPr/>
          <p:nvPr/>
        </p:nvSpPr>
        <p:spPr>
          <a:xfrm>
            <a:off x="801410" y="5484138"/>
            <a:ext cx="7541181" cy="650319"/>
          </a:xfrm>
          <a:prstGeom prst="rect">
            <a:avLst/>
          </a:prstGeom>
          <a:solidFill>
            <a:srgbClr val="FFFFFF">
              <a:alpha val="4000"/>
            </a:srgbClr>
          </a:solidFill>
          <a:ln/>
        </p:spPr>
        <p:txBody>
          <a:bodyPr/>
          <a:lstStyle/>
          <a:p>
            <a:endParaRPr lang="it-IT"/>
          </a:p>
        </p:txBody>
      </p:sp>
      <p:sp>
        <p:nvSpPr>
          <p:cNvPr id="15" name="Text 12"/>
          <p:cNvSpPr/>
          <p:nvPr/>
        </p:nvSpPr>
        <p:spPr>
          <a:xfrm>
            <a:off x="1028224" y="5627846"/>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Numero di Veicoli</a:t>
            </a:r>
            <a:endParaRPr lang="en-US" sz="1786" dirty="0"/>
          </a:p>
        </p:txBody>
      </p:sp>
      <p:sp>
        <p:nvSpPr>
          <p:cNvPr id="16" name="Text 13"/>
          <p:cNvSpPr/>
          <p:nvPr/>
        </p:nvSpPr>
        <p:spPr>
          <a:xfrm>
            <a:off x="4802624" y="5627846"/>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Variabile</a:t>
            </a:r>
            <a:endParaRPr lang="en-US" sz="1786" dirty="0"/>
          </a:p>
        </p:txBody>
      </p:sp>
      <p:sp>
        <p:nvSpPr>
          <p:cNvPr id="17" name="Shape 14"/>
          <p:cNvSpPr/>
          <p:nvPr/>
        </p:nvSpPr>
        <p:spPr>
          <a:xfrm>
            <a:off x="801410" y="6134457"/>
            <a:ext cx="7541181" cy="650319"/>
          </a:xfrm>
          <a:prstGeom prst="rect">
            <a:avLst/>
          </a:prstGeom>
          <a:solidFill>
            <a:srgbClr val="000000">
              <a:alpha val="4000"/>
            </a:srgbClr>
          </a:solidFill>
          <a:ln/>
        </p:spPr>
        <p:txBody>
          <a:bodyPr/>
          <a:lstStyle/>
          <a:p>
            <a:endParaRPr lang="it-IT"/>
          </a:p>
        </p:txBody>
      </p:sp>
      <p:sp>
        <p:nvSpPr>
          <p:cNvPr id="18" name="Text 15"/>
          <p:cNvSpPr/>
          <p:nvPr/>
        </p:nvSpPr>
        <p:spPr>
          <a:xfrm>
            <a:off x="1028224" y="6278166"/>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Capacità dei Veicoli</a:t>
            </a:r>
            <a:endParaRPr lang="en-US" sz="1786" dirty="0"/>
          </a:p>
        </p:txBody>
      </p:sp>
      <p:sp>
        <p:nvSpPr>
          <p:cNvPr id="19" name="Text 16"/>
          <p:cNvSpPr/>
          <p:nvPr/>
        </p:nvSpPr>
        <p:spPr>
          <a:xfrm>
            <a:off x="4802624" y="6278166"/>
            <a:ext cx="3313152"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Variabile</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2"/>
          <p:cNvSpPr/>
          <p:nvPr/>
        </p:nvSpPr>
        <p:spPr>
          <a:xfrm>
            <a:off x="793790" y="1992749"/>
            <a:ext cx="11856601" cy="708779"/>
          </a:xfrm>
          <a:prstGeom prst="rect">
            <a:avLst/>
          </a:prstGeom>
          <a:noFill/>
          <a:ln/>
        </p:spPr>
        <p:txBody>
          <a:bodyPr wrap="none" rtlCol="0" anchor="t"/>
          <a:lstStyle/>
          <a:p>
            <a:pPr marL="0" indent="0">
              <a:lnSpc>
                <a:spcPts val="5581"/>
              </a:lnSpc>
              <a:buNone/>
            </a:pPr>
            <a:r>
              <a:rPr lang="en-US" sz="4465" dirty="0">
                <a:solidFill>
                  <a:srgbClr val="272D45"/>
                </a:solidFill>
                <a:latin typeface="Kanit" pitchFamily="34" charset="0"/>
                <a:ea typeface="Kanit" pitchFamily="34" charset="-122"/>
                <a:cs typeface="Kanit" pitchFamily="34" charset="-120"/>
              </a:rPr>
              <a:t>Valutazione delle Soluzioni Ottime delle Istanze</a:t>
            </a:r>
            <a:endParaRPr lang="en-US" sz="4465" dirty="0"/>
          </a:p>
        </p:txBody>
      </p:sp>
      <p:sp>
        <p:nvSpPr>
          <p:cNvPr id="5" name="Text 3"/>
          <p:cNvSpPr/>
          <p:nvPr/>
        </p:nvSpPr>
        <p:spPr>
          <a:xfrm>
            <a:off x="793790" y="3155156"/>
            <a:ext cx="13042821" cy="362903"/>
          </a:xfrm>
          <a:prstGeom prst="rect">
            <a:avLst/>
          </a:prstGeom>
          <a:noFill/>
          <a:ln/>
        </p:spPr>
        <p:txBody>
          <a:bodyPr wrap="non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Per ogni istanza, è stata calcolata la soluzione ottima, utilizzando un algoritmo di programmazione lineare intera.</a:t>
            </a:r>
            <a:endParaRPr lang="en-US" sz="1786" dirty="0"/>
          </a:p>
        </p:txBody>
      </p:sp>
      <p:sp>
        <p:nvSpPr>
          <p:cNvPr id="6" name="Text 4"/>
          <p:cNvSpPr/>
          <p:nvPr/>
        </p:nvSpPr>
        <p:spPr>
          <a:xfrm>
            <a:off x="793790" y="4000024"/>
            <a:ext cx="2835235" cy="354330"/>
          </a:xfrm>
          <a:prstGeom prst="rect">
            <a:avLst/>
          </a:prstGeom>
          <a:noFill/>
          <a:ln/>
        </p:spPr>
        <p:txBody>
          <a:bodyPr wrap="none" rtlCol="0" anchor="t"/>
          <a:lstStyle/>
          <a:p>
            <a:pPr marL="0" indent="0">
              <a:lnSpc>
                <a:spcPts val="2791"/>
              </a:lnSpc>
              <a:buNone/>
            </a:pPr>
            <a:r>
              <a:rPr lang="en-US" sz="2233" dirty="0">
                <a:solidFill>
                  <a:srgbClr val="272D45"/>
                </a:solidFill>
                <a:latin typeface="Kanit" pitchFamily="34" charset="0"/>
                <a:ea typeface="Kanit" pitchFamily="34" charset="-122"/>
                <a:cs typeface="Kanit" pitchFamily="34" charset="-120"/>
              </a:rPr>
              <a:t>Metodi di Soluzione</a:t>
            </a:r>
            <a:endParaRPr lang="en-US" sz="2233" dirty="0"/>
          </a:p>
        </p:txBody>
      </p:sp>
      <p:sp>
        <p:nvSpPr>
          <p:cNvPr id="7" name="Text 5"/>
          <p:cNvSpPr/>
          <p:nvPr/>
        </p:nvSpPr>
        <p:spPr>
          <a:xfrm>
            <a:off x="793790" y="4581168"/>
            <a:ext cx="3978116" cy="1451610"/>
          </a:xfrm>
          <a:prstGeom prst="rect">
            <a:avLst/>
          </a:prstGeom>
          <a:noFill/>
          <a:ln/>
        </p:spPr>
        <p:txBody>
          <a:bodyPr wrap="squar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Sono stati utilizzati algoritmi di branch and bound, branch and cut, e algoritmi di programmazione lineare intera.</a:t>
            </a:r>
            <a:endParaRPr lang="en-US" sz="1786" dirty="0"/>
          </a:p>
        </p:txBody>
      </p:sp>
      <p:sp>
        <p:nvSpPr>
          <p:cNvPr id="8" name="Text 6"/>
          <p:cNvSpPr/>
          <p:nvPr/>
        </p:nvSpPr>
        <p:spPr>
          <a:xfrm>
            <a:off x="5332928" y="4000024"/>
            <a:ext cx="2835235" cy="354330"/>
          </a:xfrm>
          <a:prstGeom prst="rect">
            <a:avLst/>
          </a:prstGeom>
          <a:noFill/>
          <a:ln/>
        </p:spPr>
        <p:txBody>
          <a:bodyPr wrap="none" rtlCol="0" anchor="t"/>
          <a:lstStyle/>
          <a:p>
            <a:pPr marL="0" indent="0">
              <a:lnSpc>
                <a:spcPts val="2791"/>
              </a:lnSpc>
              <a:buNone/>
            </a:pPr>
            <a:r>
              <a:rPr lang="en-US" sz="2233" dirty="0">
                <a:solidFill>
                  <a:srgbClr val="272D45"/>
                </a:solidFill>
                <a:latin typeface="Kanit" pitchFamily="34" charset="0"/>
                <a:ea typeface="Kanit" pitchFamily="34" charset="-122"/>
                <a:cs typeface="Kanit" pitchFamily="34" charset="-120"/>
              </a:rPr>
              <a:t>Tempo di Esecuzione</a:t>
            </a:r>
            <a:endParaRPr lang="en-US" sz="2233" dirty="0"/>
          </a:p>
        </p:txBody>
      </p:sp>
      <p:sp>
        <p:nvSpPr>
          <p:cNvPr id="9" name="Text 7"/>
          <p:cNvSpPr/>
          <p:nvPr/>
        </p:nvSpPr>
        <p:spPr>
          <a:xfrm>
            <a:off x="5332928" y="4581168"/>
            <a:ext cx="3978116" cy="1088708"/>
          </a:xfrm>
          <a:prstGeom prst="rect">
            <a:avLst/>
          </a:prstGeom>
          <a:noFill/>
          <a:ln/>
        </p:spPr>
        <p:txBody>
          <a:bodyPr wrap="squar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Il tempo di esecuzione per trovare la soluzione ottima variava a seconda della complessità dell'istanza.</a:t>
            </a:r>
            <a:endParaRPr lang="en-US" sz="1786" dirty="0"/>
          </a:p>
        </p:txBody>
      </p:sp>
      <p:sp>
        <p:nvSpPr>
          <p:cNvPr id="10" name="Text 8"/>
          <p:cNvSpPr/>
          <p:nvPr/>
        </p:nvSpPr>
        <p:spPr>
          <a:xfrm>
            <a:off x="9872067" y="4000024"/>
            <a:ext cx="2835235" cy="354330"/>
          </a:xfrm>
          <a:prstGeom prst="rect">
            <a:avLst/>
          </a:prstGeom>
          <a:noFill/>
          <a:ln/>
        </p:spPr>
        <p:txBody>
          <a:bodyPr wrap="none" rtlCol="0" anchor="t"/>
          <a:lstStyle/>
          <a:p>
            <a:pPr marL="0" indent="0">
              <a:lnSpc>
                <a:spcPts val="2791"/>
              </a:lnSpc>
              <a:buNone/>
            </a:pPr>
            <a:r>
              <a:rPr lang="en-US" sz="2233" dirty="0">
                <a:solidFill>
                  <a:srgbClr val="272D45"/>
                </a:solidFill>
                <a:latin typeface="Kanit" pitchFamily="34" charset="0"/>
                <a:ea typeface="Kanit" pitchFamily="34" charset="-122"/>
                <a:cs typeface="Kanit" pitchFamily="34" charset="-120"/>
              </a:rPr>
              <a:t>Costo Ottimo</a:t>
            </a:r>
            <a:endParaRPr lang="en-US" sz="2233" dirty="0"/>
          </a:p>
        </p:txBody>
      </p:sp>
      <p:sp>
        <p:nvSpPr>
          <p:cNvPr id="11" name="Text 9"/>
          <p:cNvSpPr/>
          <p:nvPr/>
        </p:nvSpPr>
        <p:spPr>
          <a:xfrm>
            <a:off x="9872067" y="4581168"/>
            <a:ext cx="3978116" cy="1088708"/>
          </a:xfrm>
          <a:prstGeom prst="rect">
            <a:avLst/>
          </a:prstGeom>
          <a:noFill/>
          <a:ln/>
        </p:spPr>
        <p:txBody>
          <a:bodyPr wrap="square" rtlCol="0" anchor="t"/>
          <a:lstStyle/>
          <a:p>
            <a:pPr marL="0" indent="0">
              <a:lnSpc>
                <a:spcPts val="2858"/>
              </a:lnSpc>
              <a:buNone/>
            </a:pPr>
            <a:r>
              <a:rPr lang="en-US" sz="1786" dirty="0">
                <a:solidFill>
                  <a:srgbClr val="2C3249"/>
                </a:solidFill>
                <a:latin typeface="Martel Sans" pitchFamily="34" charset="0"/>
                <a:ea typeface="Martel Sans" pitchFamily="34" charset="-122"/>
                <a:cs typeface="Martel Sans" pitchFamily="34" charset="-120"/>
              </a:rPr>
              <a:t>Per ogni istanza, è stato determinato il costo minimo per la consegna di tutti i clienti.</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14630400" cy="2536984"/>
          </a:xfrm>
          <a:prstGeom prst="rect">
            <a:avLst/>
          </a:prstGeom>
        </p:spPr>
      </p:pic>
      <p:sp>
        <p:nvSpPr>
          <p:cNvPr id="5" name="Text 2"/>
          <p:cNvSpPr/>
          <p:nvPr/>
        </p:nvSpPr>
        <p:spPr>
          <a:xfrm>
            <a:off x="710327" y="3575804"/>
            <a:ext cx="12573119" cy="634246"/>
          </a:xfrm>
          <a:prstGeom prst="rect">
            <a:avLst/>
          </a:prstGeom>
          <a:noFill/>
          <a:ln/>
        </p:spPr>
        <p:txBody>
          <a:bodyPr wrap="none" rtlCol="0" anchor="t"/>
          <a:lstStyle/>
          <a:p>
            <a:pPr marL="0" indent="0">
              <a:lnSpc>
                <a:spcPts val="4994"/>
              </a:lnSpc>
              <a:buNone/>
            </a:pPr>
            <a:r>
              <a:rPr lang="en-US" sz="3995" dirty="0">
                <a:solidFill>
                  <a:srgbClr val="272D45"/>
                </a:solidFill>
                <a:latin typeface="Kanit" pitchFamily="34" charset="0"/>
                <a:ea typeface="Kanit" pitchFamily="34" charset="-122"/>
                <a:cs typeface="Kanit" pitchFamily="34" charset="-120"/>
              </a:rPr>
              <a:t>Analisi dei Costi Ottenuti con le Soluzioni degli Algoritmi</a:t>
            </a:r>
            <a:endParaRPr lang="en-US" sz="3995" dirty="0"/>
          </a:p>
        </p:txBody>
      </p:sp>
      <p:sp>
        <p:nvSpPr>
          <p:cNvPr id="6" name="Text 3"/>
          <p:cNvSpPr/>
          <p:nvPr/>
        </p:nvSpPr>
        <p:spPr>
          <a:xfrm>
            <a:off x="710327" y="4514374"/>
            <a:ext cx="13209746" cy="324802"/>
          </a:xfrm>
          <a:prstGeom prst="rect">
            <a:avLst/>
          </a:prstGeom>
          <a:noFill/>
          <a:ln/>
        </p:spPr>
        <p:txBody>
          <a:bodyPr wrap="none" rtlCol="0" anchor="t"/>
          <a:lstStyle/>
          <a:p>
            <a:pPr marL="0" indent="0">
              <a:lnSpc>
                <a:spcPts val="2557"/>
              </a:lnSpc>
              <a:buNone/>
            </a:pPr>
            <a:r>
              <a:rPr lang="en-US" sz="1598" dirty="0">
                <a:solidFill>
                  <a:srgbClr val="2C3249"/>
                </a:solidFill>
                <a:latin typeface="Martel Sans" pitchFamily="34" charset="0"/>
                <a:ea typeface="Martel Sans" pitchFamily="34" charset="-122"/>
                <a:cs typeface="Martel Sans" pitchFamily="34" charset="-120"/>
              </a:rPr>
              <a:t>I costi ottenuti con le soluzioni degli algoritmi sono stati confrontati con i costi delle soluzioni ottime.</a:t>
            </a:r>
            <a:endParaRPr lang="en-US" sz="1598" dirty="0"/>
          </a:p>
        </p:txBody>
      </p:sp>
      <p:pic>
        <p:nvPicPr>
          <p:cNvPr id="7" name="Image 1" descr="preencoded.png"/>
          <p:cNvPicPr>
            <a:picLocks noChangeAspect="1"/>
          </p:cNvPicPr>
          <p:nvPr/>
        </p:nvPicPr>
        <p:blipFill>
          <a:blip r:embed="rId4"/>
          <a:stretch>
            <a:fillRect/>
          </a:stretch>
        </p:blipFill>
        <p:spPr>
          <a:xfrm>
            <a:off x="710327" y="5067419"/>
            <a:ext cx="507325" cy="507325"/>
          </a:xfrm>
          <a:prstGeom prst="rect">
            <a:avLst/>
          </a:prstGeom>
        </p:spPr>
      </p:pic>
      <p:sp>
        <p:nvSpPr>
          <p:cNvPr id="8" name="Text 4"/>
          <p:cNvSpPr/>
          <p:nvPr/>
        </p:nvSpPr>
        <p:spPr>
          <a:xfrm>
            <a:off x="710327" y="5777627"/>
            <a:ext cx="2975134" cy="317063"/>
          </a:xfrm>
          <a:prstGeom prst="rect">
            <a:avLst/>
          </a:prstGeom>
          <a:noFill/>
          <a:ln/>
        </p:spPr>
        <p:txBody>
          <a:bodyPr wrap="none" rtlCol="0" anchor="t"/>
          <a:lstStyle/>
          <a:p>
            <a:pPr marL="0" indent="0" algn="l">
              <a:lnSpc>
                <a:spcPts val="2497"/>
              </a:lnSpc>
              <a:buNone/>
            </a:pPr>
            <a:r>
              <a:rPr lang="en-US" sz="1998" dirty="0">
                <a:solidFill>
                  <a:srgbClr val="2C3249"/>
                </a:solidFill>
                <a:latin typeface="Kanit" pitchFamily="34" charset="0"/>
                <a:ea typeface="Kanit" pitchFamily="34" charset="-122"/>
                <a:cs typeface="Kanit" pitchFamily="34" charset="-120"/>
              </a:rPr>
              <a:t>Euristica di Clarke e Wright</a:t>
            </a:r>
            <a:endParaRPr lang="en-US" sz="1998" dirty="0"/>
          </a:p>
        </p:txBody>
      </p:sp>
      <p:sp>
        <p:nvSpPr>
          <p:cNvPr id="9" name="Text 5"/>
          <p:cNvSpPr/>
          <p:nvPr/>
        </p:nvSpPr>
        <p:spPr>
          <a:xfrm>
            <a:off x="710327" y="6216372"/>
            <a:ext cx="4200287" cy="974408"/>
          </a:xfrm>
          <a:prstGeom prst="rect">
            <a:avLst/>
          </a:prstGeom>
          <a:noFill/>
          <a:ln/>
        </p:spPr>
        <p:txBody>
          <a:bodyPr wrap="square" rtlCol="0" anchor="t"/>
          <a:lstStyle/>
          <a:p>
            <a:pPr marL="0" indent="0" algn="l">
              <a:lnSpc>
                <a:spcPts val="2557"/>
              </a:lnSpc>
              <a:buNone/>
            </a:pPr>
            <a:r>
              <a:rPr lang="en-US" sz="1598" dirty="0">
                <a:solidFill>
                  <a:srgbClr val="2C3249"/>
                </a:solidFill>
                <a:latin typeface="Martel Sans" pitchFamily="34" charset="0"/>
                <a:ea typeface="Martel Sans" pitchFamily="34" charset="-122"/>
                <a:cs typeface="Martel Sans" pitchFamily="34" charset="-120"/>
              </a:rPr>
              <a:t>L'euristica di Clarke e Wright ha fornito soluzioni con un costo relativamente basso, ma non sempre ottime.</a:t>
            </a:r>
            <a:endParaRPr lang="en-US" sz="1598" dirty="0"/>
          </a:p>
        </p:txBody>
      </p:sp>
      <p:pic>
        <p:nvPicPr>
          <p:cNvPr id="10" name="Image 2" descr="preencoded.png"/>
          <p:cNvPicPr>
            <a:picLocks noChangeAspect="1"/>
          </p:cNvPicPr>
          <p:nvPr/>
        </p:nvPicPr>
        <p:blipFill>
          <a:blip r:embed="rId5"/>
          <a:stretch>
            <a:fillRect/>
          </a:stretch>
        </p:blipFill>
        <p:spPr>
          <a:xfrm>
            <a:off x="5214938" y="5067419"/>
            <a:ext cx="507325" cy="507325"/>
          </a:xfrm>
          <a:prstGeom prst="rect">
            <a:avLst/>
          </a:prstGeom>
        </p:spPr>
      </p:pic>
      <p:sp>
        <p:nvSpPr>
          <p:cNvPr id="11" name="Text 6"/>
          <p:cNvSpPr/>
          <p:nvPr/>
        </p:nvSpPr>
        <p:spPr>
          <a:xfrm>
            <a:off x="5214938" y="5777627"/>
            <a:ext cx="2536984" cy="317063"/>
          </a:xfrm>
          <a:prstGeom prst="rect">
            <a:avLst/>
          </a:prstGeom>
          <a:noFill/>
          <a:ln/>
        </p:spPr>
        <p:txBody>
          <a:bodyPr wrap="none" rtlCol="0" anchor="t"/>
          <a:lstStyle/>
          <a:p>
            <a:pPr marL="0" indent="0" algn="l">
              <a:lnSpc>
                <a:spcPts val="2497"/>
              </a:lnSpc>
              <a:buNone/>
            </a:pPr>
            <a:r>
              <a:rPr lang="en-US" sz="1998" dirty="0">
                <a:solidFill>
                  <a:srgbClr val="2C3249"/>
                </a:solidFill>
                <a:latin typeface="Kanit" pitchFamily="34" charset="0"/>
                <a:ea typeface="Kanit" pitchFamily="34" charset="-122"/>
                <a:cs typeface="Kanit" pitchFamily="34" charset="-120"/>
              </a:rPr>
              <a:t>Euristica di Sweep</a:t>
            </a:r>
            <a:endParaRPr lang="en-US" sz="1998" dirty="0"/>
          </a:p>
        </p:txBody>
      </p:sp>
      <p:sp>
        <p:nvSpPr>
          <p:cNvPr id="12" name="Text 7"/>
          <p:cNvSpPr/>
          <p:nvPr/>
        </p:nvSpPr>
        <p:spPr>
          <a:xfrm>
            <a:off x="5214938" y="6216372"/>
            <a:ext cx="4200406" cy="974408"/>
          </a:xfrm>
          <a:prstGeom prst="rect">
            <a:avLst/>
          </a:prstGeom>
          <a:noFill/>
          <a:ln/>
        </p:spPr>
        <p:txBody>
          <a:bodyPr wrap="square" rtlCol="0" anchor="t"/>
          <a:lstStyle/>
          <a:p>
            <a:pPr marL="0" indent="0" algn="l">
              <a:lnSpc>
                <a:spcPts val="2557"/>
              </a:lnSpc>
              <a:buNone/>
            </a:pPr>
            <a:r>
              <a:rPr lang="en-US" sz="1598" dirty="0">
                <a:solidFill>
                  <a:srgbClr val="2C3249"/>
                </a:solidFill>
                <a:latin typeface="Martel Sans" pitchFamily="34" charset="0"/>
                <a:ea typeface="Martel Sans" pitchFamily="34" charset="-122"/>
                <a:cs typeface="Martel Sans" pitchFamily="34" charset="-120"/>
              </a:rPr>
              <a:t>L'euristica di Sweep ha fornito soluzioni con un costo generalmente inferiore rispetto all'euristica di Clarke e Wright.</a:t>
            </a:r>
            <a:endParaRPr lang="en-US" sz="1598" dirty="0"/>
          </a:p>
        </p:txBody>
      </p:sp>
      <p:pic>
        <p:nvPicPr>
          <p:cNvPr id="13" name="Image 3" descr="preencoded.png"/>
          <p:cNvPicPr>
            <a:picLocks noChangeAspect="1"/>
          </p:cNvPicPr>
          <p:nvPr/>
        </p:nvPicPr>
        <p:blipFill>
          <a:blip r:embed="rId6"/>
          <a:stretch>
            <a:fillRect/>
          </a:stretch>
        </p:blipFill>
        <p:spPr>
          <a:xfrm>
            <a:off x="9719667" y="5067419"/>
            <a:ext cx="507325" cy="507325"/>
          </a:xfrm>
          <a:prstGeom prst="rect">
            <a:avLst/>
          </a:prstGeom>
        </p:spPr>
      </p:pic>
      <p:sp>
        <p:nvSpPr>
          <p:cNvPr id="14" name="Text 8"/>
          <p:cNvSpPr/>
          <p:nvPr/>
        </p:nvSpPr>
        <p:spPr>
          <a:xfrm>
            <a:off x="9719667" y="5777627"/>
            <a:ext cx="2536984" cy="317063"/>
          </a:xfrm>
          <a:prstGeom prst="rect">
            <a:avLst/>
          </a:prstGeom>
          <a:noFill/>
          <a:ln/>
        </p:spPr>
        <p:txBody>
          <a:bodyPr wrap="none" rtlCol="0" anchor="t"/>
          <a:lstStyle/>
          <a:p>
            <a:pPr marL="0" indent="0" algn="l">
              <a:lnSpc>
                <a:spcPts val="2497"/>
              </a:lnSpc>
              <a:buNone/>
            </a:pPr>
            <a:r>
              <a:rPr lang="en-US" sz="1998" dirty="0">
                <a:solidFill>
                  <a:srgbClr val="2C3249"/>
                </a:solidFill>
                <a:latin typeface="Kanit" pitchFamily="34" charset="0"/>
                <a:ea typeface="Kanit" pitchFamily="34" charset="-122"/>
                <a:cs typeface="Kanit" pitchFamily="34" charset="-120"/>
              </a:rPr>
              <a:t>Algoritmo Randomico</a:t>
            </a:r>
            <a:endParaRPr lang="en-US" sz="1998" dirty="0"/>
          </a:p>
        </p:txBody>
      </p:sp>
      <p:sp>
        <p:nvSpPr>
          <p:cNvPr id="15" name="Text 9"/>
          <p:cNvSpPr/>
          <p:nvPr/>
        </p:nvSpPr>
        <p:spPr>
          <a:xfrm>
            <a:off x="9719667" y="6216372"/>
            <a:ext cx="4200406" cy="974408"/>
          </a:xfrm>
          <a:prstGeom prst="rect">
            <a:avLst/>
          </a:prstGeom>
          <a:noFill/>
          <a:ln/>
        </p:spPr>
        <p:txBody>
          <a:bodyPr wrap="square" rtlCol="0" anchor="t"/>
          <a:lstStyle/>
          <a:p>
            <a:pPr marL="0" indent="0" algn="l">
              <a:lnSpc>
                <a:spcPts val="2557"/>
              </a:lnSpc>
              <a:buNone/>
            </a:pPr>
            <a:r>
              <a:rPr lang="en-US" sz="1598" dirty="0">
                <a:solidFill>
                  <a:srgbClr val="2C3249"/>
                </a:solidFill>
                <a:latin typeface="Martel Sans" pitchFamily="34" charset="0"/>
                <a:ea typeface="Martel Sans" pitchFamily="34" charset="-122"/>
                <a:cs typeface="Martel Sans" pitchFamily="34" charset="-120"/>
              </a:rPr>
              <a:t>L'algoritmo randomico ha fornito soluzioni con un costo variabile, a volte vicino al costo ottimo, a volte più alto.</a:t>
            </a:r>
            <a:endParaRPr lang="en-US" sz="1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27234" y="904994"/>
            <a:ext cx="7689533" cy="1298496"/>
          </a:xfrm>
          <a:prstGeom prst="rect">
            <a:avLst/>
          </a:prstGeom>
          <a:noFill/>
          <a:ln/>
        </p:spPr>
        <p:txBody>
          <a:bodyPr wrap="square" rtlCol="0" anchor="t"/>
          <a:lstStyle/>
          <a:p>
            <a:pPr marL="0" indent="0">
              <a:lnSpc>
                <a:spcPts val="5113"/>
              </a:lnSpc>
              <a:buNone/>
            </a:pPr>
            <a:r>
              <a:rPr lang="en-US" sz="4090" dirty="0">
                <a:solidFill>
                  <a:srgbClr val="272D45"/>
                </a:solidFill>
                <a:latin typeface="Kanit" pitchFamily="34" charset="0"/>
                <a:ea typeface="Kanit" pitchFamily="34" charset="-122"/>
                <a:cs typeface="Kanit" pitchFamily="34" charset="-120"/>
              </a:rPr>
              <a:t>Confronto delle Tempistiche degli Algoritmi</a:t>
            </a:r>
            <a:endParaRPr lang="en-US" sz="4090" dirty="0"/>
          </a:p>
        </p:txBody>
      </p:sp>
      <p:sp>
        <p:nvSpPr>
          <p:cNvPr id="6" name="Text 3"/>
          <p:cNvSpPr/>
          <p:nvPr/>
        </p:nvSpPr>
        <p:spPr>
          <a:xfrm>
            <a:off x="727234" y="2515076"/>
            <a:ext cx="7689533" cy="664845"/>
          </a:xfrm>
          <a:prstGeom prst="rect">
            <a:avLst/>
          </a:prstGeom>
          <a:noFill/>
          <a:ln/>
        </p:spPr>
        <p:txBody>
          <a:bodyPr wrap="square" rtlCol="0" anchor="t"/>
          <a:lstStyle/>
          <a:p>
            <a:pPr marL="0" indent="0">
              <a:lnSpc>
                <a:spcPts val="2618"/>
              </a:lnSpc>
              <a:buNone/>
            </a:pPr>
            <a:r>
              <a:rPr lang="en-US" sz="1636" dirty="0">
                <a:solidFill>
                  <a:srgbClr val="2C3249"/>
                </a:solidFill>
                <a:latin typeface="Martel Sans" pitchFamily="34" charset="0"/>
                <a:ea typeface="Martel Sans" pitchFamily="34" charset="-122"/>
                <a:cs typeface="Martel Sans" pitchFamily="34" charset="-120"/>
              </a:rPr>
              <a:t>Le tempistiche di esecuzione degli algoritmi sono state analizzate per valutare la loro efficienza computazionale.</a:t>
            </a:r>
            <a:endParaRPr lang="en-US" sz="1636" dirty="0"/>
          </a:p>
        </p:txBody>
      </p:sp>
      <p:sp>
        <p:nvSpPr>
          <p:cNvPr id="7" name="Text 4"/>
          <p:cNvSpPr/>
          <p:nvPr/>
        </p:nvSpPr>
        <p:spPr>
          <a:xfrm>
            <a:off x="727234" y="3621405"/>
            <a:ext cx="2224921" cy="649129"/>
          </a:xfrm>
          <a:prstGeom prst="rect">
            <a:avLst/>
          </a:prstGeom>
          <a:noFill/>
          <a:ln/>
        </p:spPr>
        <p:txBody>
          <a:bodyPr wrap="square" rtlCol="0" anchor="t"/>
          <a:lstStyle/>
          <a:p>
            <a:pPr marL="0" indent="0">
              <a:lnSpc>
                <a:spcPts val="2556"/>
              </a:lnSpc>
              <a:buNone/>
            </a:pPr>
            <a:r>
              <a:rPr lang="en-US" sz="2045" dirty="0">
                <a:solidFill>
                  <a:srgbClr val="272D45"/>
                </a:solidFill>
                <a:latin typeface="Kanit" pitchFamily="34" charset="0"/>
                <a:ea typeface="Kanit" pitchFamily="34" charset="-122"/>
                <a:cs typeface="Kanit" pitchFamily="34" charset="-120"/>
              </a:rPr>
              <a:t>Euristica di Clarke e Wright</a:t>
            </a:r>
            <a:endParaRPr lang="en-US" sz="2045" dirty="0"/>
          </a:p>
        </p:txBody>
      </p:sp>
      <p:sp>
        <p:nvSpPr>
          <p:cNvPr id="8" name="Text 5"/>
          <p:cNvSpPr/>
          <p:nvPr/>
        </p:nvSpPr>
        <p:spPr>
          <a:xfrm>
            <a:off x="727234" y="4478298"/>
            <a:ext cx="2224921" cy="2659380"/>
          </a:xfrm>
          <a:prstGeom prst="rect">
            <a:avLst/>
          </a:prstGeom>
          <a:noFill/>
          <a:ln/>
        </p:spPr>
        <p:txBody>
          <a:bodyPr wrap="square" rtlCol="0" anchor="t"/>
          <a:lstStyle/>
          <a:p>
            <a:pPr marL="0" indent="0">
              <a:lnSpc>
                <a:spcPts val="2618"/>
              </a:lnSpc>
              <a:buNone/>
            </a:pPr>
            <a:r>
              <a:rPr lang="en-US" sz="1636" dirty="0">
                <a:solidFill>
                  <a:srgbClr val="2C3249"/>
                </a:solidFill>
                <a:latin typeface="Martel Sans" pitchFamily="34" charset="0"/>
                <a:ea typeface="Martel Sans" pitchFamily="34" charset="-122"/>
                <a:cs typeface="Martel Sans" pitchFamily="34" charset="-120"/>
              </a:rPr>
              <a:t>L'euristica di Clarke e Wright ha un tempo di esecuzione generalmente basso, rendendola un'opzione adatta per problemi di piccole dimensioni.</a:t>
            </a:r>
            <a:endParaRPr lang="en-US" sz="1636" dirty="0"/>
          </a:p>
        </p:txBody>
      </p:sp>
      <p:sp>
        <p:nvSpPr>
          <p:cNvPr id="9" name="Text 6"/>
          <p:cNvSpPr/>
          <p:nvPr/>
        </p:nvSpPr>
        <p:spPr>
          <a:xfrm>
            <a:off x="3466743" y="3621405"/>
            <a:ext cx="2224921" cy="324564"/>
          </a:xfrm>
          <a:prstGeom prst="rect">
            <a:avLst/>
          </a:prstGeom>
          <a:noFill/>
          <a:ln/>
        </p:spPr>
        <p:txBody>
          <a:bodyPr wrap="none" rtlCol="0" anchor="t"/>
          <a:lstStyle/>
          <a:p>
            <a:pPr marL="0" indent="0">
              <a:lnSpc>
                <a:spcPts val="2556"/>
              </a:lnSpc>
              <a:buNone/>
            </a:pPr>
            <a:r>
              <a:rPr lang="en-US" sz="2045" dirty="0">
                <a:solidFill>
                  <a:srgbClr val="272D45"/>
                </a:solidFill>
                <a:latin typeface="Kanit" pitchFamily="34" charset="0"/>
                <a:ea typeface="Kanit" pitchFamily="34" charset="-122"/>
                <a:cs typeface="Kanit" pitchFamily="34" charset="-120"/>
              </a:rPr>
              <a:t>Euristica di Sweep</a:t>
            </a:r>
            <a:endParaRPr lang="en-US" sz="2045" dirty="0"/>
          </a:p>
        </p:txBody>
      </p:sp>
      <p:sp>
        <p:nvSpPr>
          <p:cNvPr id="10" name="Text 7"/>
          <p:cNvSpPr/>
          <p:nvPr/>
        </p:nvSpPr>
        <p:spPr>
          <a:xfrm>
            <a:off x="3466743" y="4153733"/>
            <a:ext cx="2224921" cy="2659380"/>
          </a:xfrm>
          <a:prstGeom prst="rect">
            <a:avLst/>
          </a:prstGeom>
          <a:noFill/>
          <a:ln/>
        </p:spPr>
        <p:txBody>
          <a:bodyPr wrap="square" rtlCol="0" anchor="t"/>
          <a:lstStyle/>
          <a:p>
            <a:pPr marL="0" indent="0">
              <a:lnSpc>
                <a:spcPts val="2618"/>
              </a:lnSpc>
              <a:buNone/>
            </a:pPr>
            <a:r>
              <a:rPr lang="en-US" sz="1636" dirty="0">
                <a:solidFill>
                  <a:srgbClr val="2C3249"/>
                </a:solidFill>
                <a:latin typeface="Martel Sans" pitchFamily="34" charset="0"/>
                <a:ea typeface="Martel Sans" pitchFamily="34" charset="-122"/>
                <a:cs typeface="Martel Sans" pitchFamily="34" charset="-120"/>
              </a:rPr>
              <a:t>L'euristica di Sweep ha un tempo di esecuzione generalmente più elevato rispetto all'euristica di Clarke e Wright, ma offre soluzioni migliori.</a:t>
            </a:r>
            <a:endParaRPr lang="en-US" sz="1636" dirty="0"/>
          </a:p>
        </p:txBody>
      </p:sp>
      <p:sp>
        <p:nvSpPr>
          <p:cNvPr id="11" name="Text 8"/>
          <p:cNvSpPr/>
          <p:nvPr/>
        </p:nvSpPr>
        <p:spPr>
          <a:xfrm>
            <a:off x="6206252" y="3621405"/>
            <a:ext cx="2224921" cy="649129"/>
          </a:xfrm>
          <a:prstGeom prst="rect">
            <a:avLst/>
          </a:prstGeom>
          <a:noFill/>
          <a:ln/>
        </p:spPr>
        <p:txBody>
          <a:bodyPr wrap="square" rtlCol="0" anchor="t"/>
          <a:lstStyle/>
          <a:p>
            <a:pPr marL="0" indent="0">
              <a:lnSpc>
                <a:spcPts val="2556"/>
              </a:lnSpc>
              <a:buNone/>
            </a:pPr>
            <a:r>
              <a:rPr lang="en-US" sz="2045" dirty="0">
                <a:solidFill>
                  <a:srgbClr val="272D45"/>
                </a:solidFill>
                <a:latin typeface="Kanit" pitchFamily="34" charset="0"/>
                <a:ea typeface="Kanit" pitchFamily="34" charset="-122"/>
                <a:cs typeface="Kanit" pitchFamily="34" charset="-120"/>
              </a:rPr>
              <a:t>Algoritmo Randomico</a:t>
            </a:r>
            <a:endParaRPr lang="en-US" sz="2045" dirty="0"/>
          </a:p>
        </p:txBody>
      </p:sp>
      <p:sp>
        <p:nvSpPr>
          <p:cNvPr id="12" name="Text 9"/>
          <p:cNvSpPr/>
          <p:nvPr/>
        </p:nvSpPr>
        <p:spPr>
          <a:xfrm>
            <a:off x="6206252" y="4478298"/>
            <a:ext cx="2224921" cy="2659380"/>
          </a:xfrm>
          <a:prstGeom prst="rect">
            <a:avLst/>
          </a:prstGeom>
          <a:noFill/>
          <a:ln/>
        </p:spPr>
        <p:txBody>
          <a:bodyPr wrap="square" rtlCol="0" anchor="t"/>
          <a:lstStyle/>
          <a:p>
            <a:pPr marL="0" indent="0">
              <a:lnSpc>
                <a:spcPts val="2618"/>
              </a:lnSpc>
              <a:buNone/>
            </a:pPr>
            <a:r>
              <a:rPr lang="en-US" sz="1636" dirty="0">
                <a:solidFill>
                  <a:srgbClr val="2C3249"/>
                </a:solidFill>
                <a:latin typeface="Martel Sans" pitchFamily="34" charset="0"/>
                <a:ea typeface="Martel Sans" pitchFamily="34" charset="-122"/>
                <a:cs typeface="Martel Sans" pitchFamily="34" charset="-120"/>
              </a:rPr>
              <a:t>L'algoritmo randomico ha un tempo di esecuzione variabile, a volte più rapido, a volte più lento, a seconda della complessità dell'istanza.</a:t>
            </a:r>
            <a:endParaRPr lang="en-US" sz="163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916</Words>
  <Application>Microsoft Office PowerPoint</Application>
  <PresentationFormat>Personalizzato</PresentationFormat>
  <Paragraphs>96</Paragraphs>
  <Slides>10</Slides>
  <Notes>10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Kanit</vt:lpstr>
      <vt:lpstr>Martel Sans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alessia cinelli</cp:lastModifiedBy>
  <cp:revision>5</cp:revision>
  <dcterms:created xsi:type="dcterms:W3CDTF">2024-07-15T15:33:47Z</dcterms:created>
  <dcterms:modified xsi:type="dcterms:W3CDTF">2024-07-18T12:46:55Z</dcterms:modified>
</cp:coreProperties>
</file>